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0" r:id="rId5"/>
    <p:sldId id="266" r:id="rId6"/>
    <p:sldId id="261" r:id="rId7"/>
    <p:sldId id="262" r:id="rId8"/>
    <p:sldId id="267" r:id="rId9"/>
    <p:sldId id="263" r:id="rId10"/>
    <p:sldId id="264" r:id="rId11"/>
    <p:sldId id="258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4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33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20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46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10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57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19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49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6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366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0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1DF9A-DBB3-4833-AE93-A77A74069B92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9CFC-F871-4907-B70F-8E3BF7704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32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3769" y="439614"/>
            <a:ext cx="11652738" cy="4519248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НИРС 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педагогического, социального и специального образования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1799" y="5518761"/>
            <a:ext cx="8944708" cy="118097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Отв. -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к.пед.н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Л.А. Гладун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33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16523"/>
            <a:ext cx="11588262" cy="163536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Участие студентов в работе исследовательских лабораторий кафедр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6455"/>
              </p:ext>
            </p:extLst>
          </p:nvPr>
        </p:nvGraphicFramePr>
        <p:xfrm>
          <a:off x="228601" y="1582615"/>
          <a:ext cx="11588262" cy="4853354"/>
        </p:xfrm>
        <a:graphic>
          <a:graphicData uri="http://schemas.openxmlformats.org/drawingml/2006/table">
            <a:tbl>
              <a:tblPr firstRow="1" firstCol="1" bandRow="1"/>
              <a:tblGrid>
                <a:gridCol w="8772770">
                  <a:extLst>
                    <a:ext uri="{9D8B030D-6E8A-4147-A177-3AD203B41FA5}">
                      <a16:colId xmlns:a16="http://schemas.microsoft.com/office/drawing/2014/main" val="2785382123"/>
                    </a:ext>
                  </a:extLst>
                </a:gridCol>
                <a:gridCol w="2815492">
                  <a:extLst>
                    <a:ext uri="{9D8B030D-6E8A-4147-A177-3AD203B41FA5}">
                      <a16:colId xmlns:a16="http://schemas.microsoft.com/office/drawing/2014/main" val="3561891140"/>
                    </a:ext>
                  </a:extLst>
                </a:gridCol>
              </a:tblGrid>
              <a:tr h="2541393">
                <a:tc>
                  <a:txBody>
                    <a:bodyPr/>
                    <a:lstStyle/>
                    <a:p>
                      <a:r>
                        <a:rPr lang="ru-RU" sz="3400" b="1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Творческая практико-ориентированная лаборатория, по исследованию процесса непрерывного физкультурного образования в системе: ДОО - СОШ – ВУЗ</a:t>
                      </a:r>
                      <a:endParaRPr lang="ru-RU" sz="34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3200" b="1" kern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ФСиМБД</a:t>
                      </a:r>
                      <a:endParaRPr lang="ru-RU" sz="3200" b="1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858272"/>
                  </a:ext>
                </a:extLst>
              </a:tr>
              <a:tr h="2311961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endParaRPr lang="ru-RU" sz="3400" b="1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ru-RU" sz="34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«Высшая народная школ»</a:t>
                      </a:r>
                      <a:r>
                        <a:rPr lang="ru-RU" sz="3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3200" b="1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3200" b="1" kern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СПиП</a:t>
                      </a:r>
                      <a:endParaRPr lang="ru-RU" sz="32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3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5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185" y="298938"/>
            <a:ext cx="11693770" cy="2022231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заявленных мероприятий (направлений) реализации НИРС </a:t>
            </a:r>
            <a:b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уровням (всего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24)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11166"/>
              </p:ext>
            </p:extLst>
          </p:nvPr>
        </p:nvGraphicFramePr>
        <p:xfrm>
          <a:off x="246185" y="2581673"/>
          <a:ext cx="11693770" cy="3908094"/>
        </p:xfrm>
        <a:graphic>
          <a:graphicData uri="http://schemas.openxmlformats.org/drawingml/2006/table">
            <a:tbl>
              <a:tblPr firstRow="1" firstCol="1" bandRow="1"/>
              <a:tblGrid>
                <a:gridCol w="7756897">
                  <a:extLst>
                    <a:ext uri="{9D8B030D-6E8A-4147-A177-3AD203B41FA5}">
                      <a16:colId xmlns:a16="http://schemas.microsoft.com/office/drawing/2014/main" val="2785382123"/>
                    </a:ext>
                  </a:extLst>
                </a:gridCol>
                <a:gridCol w="3936873">
                  <a:extLst>
                    <a:ext uri="{9D8B030D-6E8A-4147-A177-3AD203B41FA5}">
                      <a16:colId xmlns:a16="http://schemas.microsoft.com/office/drawing/2014/main" val="3561891140"/>
                    </a:ext>
                  </a:extLst>
                </a:gridCol>
              </a:tblGrid>
              <a:tr h="669250">
                <a:tc>
                  <a:txBody>
                    <a:bodyPr/>
                    <a:lstStyle/>
                    <a:p>
                      <a:r>
                        <a:rPr lang="ru-RU" sz="4000" b="1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Международные</a:t>
                      </a:r>
                      <a:endParaRPr lang="ru-RU" sz="40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44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858272"/>
                  </a:ext>
                </a:extLst>
              </a:tr>
              <a:tr h="711627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ru-RU" sz="40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Всероссийские</a:t>
                      </a:r>
                      <a:r>
                        <a:rPr lang="ru-RU" sz="4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44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32190"/>
                  </a:ext>
                </a:extLst>
              </a:tr>
              <a:tr h="1128963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Межрегиональные, региональные</a:t>
                      </a:r>
                      <a:endParaRPr lang="ru-RU" sz="40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44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17653"/>
                  </a:ext>
                </a:extLst>
              </a:tr>
              <a:tr h="1221363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Вузовские</a:t>
                      </a:r>
                      <a:r>
                        <a:rPr lang="ru-RU" sz="4000" b="1" kern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40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kern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44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16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996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292" y="685800"/>
            <a:ext cx="10773508" cy="549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marL="0" indent="0">
              <a:buNone/>
            </a:pPr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Желаю продуктивной работы!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69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16523"/>
            <a:ext cx="11588262" cy="21629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Мероприятия по НИРС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сопутствующие осуществлению образовательного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Организуются всеми кафедрами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1" y="2602523"/>
            <a:ext cx="11588261" cy="3974122"/>
          </a:xfrm>
        </p:spPr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первокурсников с работой библиотек и компьютерных классов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курсовых работ бакалавров и ВКР бакалавров, магистров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49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16523"/>
            <a:ext cx="11588262" cy="2162908"/>
          </a:xfrm>
        </p:spPr>
        <p:txBody>
          <a:bodyPr>
            <a:noAutofit/>
          </a:bodyPr>
          <a:lstStyle/>
          <a:p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Мероприятия по НИРС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на совершенствование профессиональных компетенций</a:t>
            </a:r>
            <a:b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Организуются всеми кафедрами</a:t>
            </a:r>
            <a:endParaRPr lang="ru-RU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1" y="2971799"/>
            <a:ext cx="11588261" cy="3604845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Всероссийском конкурсе на лучшую студенческую научную работу.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докладов для участия в конференциях, семинарах, конкурсах, тренингах, мастер-классах разного уровня.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печатных работ для публикаций разного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82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281355"/>
            <a:ext cx="11588262" cy="1178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Мероприятия, организуемые кафедрами, целенаправленно для совершенствования НИРС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58593"/>
              </p:ext>
            </p:extLst>
          </p:nvPr>
        </p:nvGraphicFramePr>
        <p:xfrm>
          <a:off x="228601" y="1516926"/>
          <a:ext cx="11465169" cy="5094889"/>
        </p:xfrm>
        <a:graphic>
          <a:graphicData uri="http://schemas.openxmlformats.org/drawingml/2006/table">
            <a:tbl>
              <a:tblPr firstRow="1" firstCol="1" bandRow="1"/>
              <a:tblGrid>
                <a:gridCol w="8651630">
                  <a:extLst>
                    <a:ext uri="{9D8B030D-6E8A-4147-A177-3AD203B41FA5}">
                      <a16:colId xmlns:a16="http://schemas.microsoft.com/office/drawing/2014/main" val="2785382123"/>
                    </a:ext>
                  </a:extLst>
                </a:gridCol>
                <a:gridCol w="2813539">
                  <a:extLst>
                    <a:ext uri="{9D8B030D-6E8A-4147-A177-3AD203B41FA5}">
                      <a16:colId xmlns:a16="http://schemas.microsoft.com/office/drawing/2014/main" val="3561891140"/>
                    </a:ext>
                  </a:extLst>
                </a:gridCol>
              </a:tblGrid>
              <a:tr h="2073225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Неделя Науки отделения </a:t>
                      </a:r>
                      <a:r>
                        <a:rPr lang="ru-RU" sz="32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ПСиСпО</a:t>
                      </a: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 рамках 74 Смотра студенческих научно-исследовательских </a:t>
                      </a: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</a:t>
                      </a: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кафедры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858272"/>
                  </a:ext>
                </a:extLst>
              </a:tr>
              <a:tr h="1490298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</a:t>
                      </a: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молодежных исследований </a:t>
                      </a: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Особые дети в современном мире</a:t>
                      </a: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Кафедры ТПСОВ, ККНДР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32190"/>
                  </a:ext>
                </a:extLst>
              </a:tr>
              <a:tr h="1430507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Всероссийский конкурс социальных 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проектов</a:t>
                      </a:r>
                    </a:p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6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СПиП</a:t>
                      </a:r>
                      <a:endParaRPr lang="ru-RU" sz="26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17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44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997364"/>
              </p:ext>
            </p:extLst>
          </p:nvPr>
        </p:nvGraphicFramePr>
        <p:xfrm>
          <a:off x="281354" y="509954"/>
          <a:ext cx="11412415" cy="5936182"/>
        </p:xfrm>
        <a:graphic>
          <a:graphicData uri="http://schemas.openxmlformats.org/drawingml/2006/table">
            <a:tbl>
              <a:tblPr firstRow="1" firstCol="1" bandRow="1"/>
              <a:tblGrid>
                <a:gridCol w="8611822">
                  <a:extLst>
                    <a:ext uri="{9D8B030D-6E8A-4147-A177-3AD203B41FA5}">
                      <a16:colId xmlns:a16="http://schemas.microsoft.com/office/drawing/2014/main" val="2785382123"/>
                    </a:ext>
                  </a:extLst>
                </a:gridCol>
                <a:gridCol w="2800593">
                  <a:extLst>
                    <a:ext uri="{9D8B030D-6E8A-4147-A177-3AD203B41FA5}">
                      <a16:colId xmlns:a16="http://schemas.microsoft.com/office/drawing/2014/main" val="3561891140"/>
                    </a:ext>
                  </a:extLst>
                </a:gridCol>
              </a:tblGrid>
              <a:tr h="2373923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 Всероссийские с международным участием Интеллектуальные </a:t>
                      </a:r>
                    </a:p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соревнования школьников и </a:t>
                      </a:r>
                    </a:p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студентов «ШКОЛА И ОБЩЕСТВО»</a:t>
                      </a:r>
                    </a:p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600" b="1" kern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ПиПНО</a:t>
                      </a:r>
                      <a:endParaRPr lang="ru-RU" sz="26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17653"/>
                  </a:ext>
                </a:extLst>
              </a:tr>
              <a:tr h="1829320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Профессиональный студенческий конкурс педагогов, направление «Физическая культура и спорт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6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ФСиМБД</a:t>
                      </a:r>
                      <a:endParaRPr lang="ru-RU" sz="26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52923"/>
                  </a:ext>
                </a:extLst>
              </a:tr>
              <a:tr h="1532826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Публикация студенческого сборника «Научный поиск – первые шаги»</a:t>
                      </a:r>
                      <a:endParaRPr lang="ru-RU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кафедры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600" b="1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6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091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99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9" y="281355"/>
            <a:ext cx="11438794" cy="138918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Мероприятия, организуемые кафедрами для педагогической общественности,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возможным участием студентов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45249"/>
              </p:ext>
            </p:extLst>
          </p:nvPr>
        </p:nvGraphicFramePr>
        <p:xfrm>
          <a:off x="378069" y="1670538"/>
          <a:ext cx="11635156" cy="4976999"/>
        </p:xfrm>
        <a:graphic>
          <a:graphicData uri="http://schemas.openxmlformats.org/drawingml/2006/table">
            <a:tbl>
              <a:tblPr firstRow="1" firstCol="1" bandRow="1"/>
              <a:tblGrid>
                <a:gridCol w="8816983">
                  <a:extLst>
                    <a:ext uri="{9D8B030D-6E8A-4147-A177-3AD203B41FA5}">
                      <a16:colId xmlns:a16="http://schemas.microsoft.com/office/drawing/2014/main" val="4134299095"/>
                    </a:ext>
                  </a:extLst>
                </a:gridCol>
                <a:gridCol w="2818173">
                  <a:extLst>
                    <a:ext uri="{9D8B030D-6E8A-4147-A177-3AD203B41FA5}">
                      <a16:colId xmlns:a16="http://schemas.microsoft.com/office/drawing/2014/main" val="2546472392"/>
                    </a:ext>
                  </a:extLst>
                </a:gridCol>
              </a:tblGrid>
              <a:tr h="1367837">
                <a:tc>
                  <a:txBody>
                    <a:bodyPr/>
                    <a:lstStyle/>
                    <a:p>
                      <a:r>
                        <a:rPr lang="ru-RU" sz="3200" b="1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Научно-практическая конференция по актуальным проблемам образования</a:t>
                      </a:r>
                      <a:endParaRPr lang="ru-RU" sz="3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педагогики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071847"/>
                  </a:ext>
                </a:extLst>
              </a:tr>
              <a:tr h="1454448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Международная научно-практическая конференция по проблеме учебной самостоятельности</a:t>
                      </a: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педагогики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668653"/>
                  </a:ext>
                </a:extLst>
              </a:tr>
              <a:tr h="2146122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Восточно-Сибирское Международное общественное движение </a:t>
                      </a:r>
                      <a:endParaRPr lang="ru-RU" sz="32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Родительская забота» </a:t>
                      </a:r>
                    </a:p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рамках проведения родительских чтений</a:t>
                      </a:r>
                      <a:endParaRPr lang="ru-RU" sz="32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800" b="1" kern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ПиПДО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410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64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100505"/>
              </p:ext>
            </p:extLst>
          </p:nvPr>
        </p:nvGraphicFramePr>
        <p:xfrm>
          <a:off x="246186" y="334106"/>
          <a:ext cx="11728938" cy="6242539"/>
        </p:xfrm>
        <a:graphic>
          <a:graphicData uri="http://schemas.openxmlformats.org/drawingml/2006/table">
            <a:tbl>
              <a:tblPr firstRow="1" firstCol="1" bandRow="1"/>
              <a:tblGrid>
                <a:gridCol w="9834950">
                  <a:extLst>
                    <a:ext uri="{9D8B030D-6E8A-4147-A177-3AD203B41FA5}">
                      <a16:colId xmlns:a16="http://schemas.microsoft.com/office/drawing/2014/main" val="2785382123"/>
                    </a:ext>
                  </a:extLst>
                </a:gridCol>
                <a:gridCol w="1893988">
                  <a:extLst>
                    <a:ext uri="{9D8B030D-6E8A-4147-A177-3AD203B41FA5}">
                      <a16:colId xmlns:a16="http://schemas.microsoft.com/office/drawing/2014/main" val="3561891140"/>
                    </a:ext>
                  </a:extLst>
                </a:gridCol>
              </a:tblGrid>
              <a:tr h="2186868">
                <a:tc>
                  <a:txBody>
                    <a:bodyPr/>
                    <a:lstStyle/>
                    <a:p>
                      <a:r>
                        <a:rPr lang="ru-RU" sz="3200" b="1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Межрегиональный научно-практический семинар «Проблемы организации воспитательной работы с детьми, имеющими особые образовательные потребности в современных условиях»</a:t>
                      </a:r>
                      <a:endParaRPr lang="ru-RU" sz="3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ТПСОВ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858272"/>
                  </a:ext>
                </a:extLst>
              </a:tr>
              <a:tr h="2340062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Международная научно-практическая конференция «Сопровождение личности, оказавшейся в трудной жизненной ситуации, в истории и современности»</a:t>
                      </a:r>
                      <a:endParaRPr lang="ru-RU" sz="32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800" b="1" kern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СПиП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32190"/>
                  </a:ext>
                </a:extLst>
              </a:tr>
              <a:tr h="1715609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организации (жюри и консультанты) в городском конкурсе  проектов для учащихся начальной школы “Ступеньки открытий”</a:t>
                      </a:r>
                      <a:endParaRPr lang="ru-RU" sz="32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800" b="1" kern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ПиПНо</a:t>
                      </a:r>
                      <a:endParaRPr lang="ru-RU" sz="2800" b="1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94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98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084074"/>
              </p:ext>
            </p:extLst>
          </p:nvPr>
        </p:nvGraphicFramePr>
        <p:xfrm>
          <a:off x="298937" y="334108"/>
          <a:ext cx="11676185" cy="6172200"/>
        </p:xfrm>
        <a:graphic>
          <a:graphicData uri="http://schemas.openxmlformats.org/drawingml/2006/table">
            <a:tbl>
              <a:tblPr firstRow="1" firstCol="1" bandRow="1"/>
              <a:tblGrid>
                <a:gridCol w="9940536">
                  <a:extLst>
                    <a:ext uri="{9D8B030D-6E8A-4147-A177-3AD203B41FA5}">
                      <a16:colId xmlns:a16="http://schemas.microsoft.com/office/drawing/2014/main" val="2785382123"/>
                    </a:ext>
                  </a:extLst>
                </a:gridCol>
                <a:gridCol w="1735649">
                  <a:extLst>
                    <a:ext uri="{9D8B030D-6E8A-4147-A177-3AD203B41FA5}">
                      <a16:colId xmlns:a16="http://schemas.microsoft.com/office/drawing/2014/main" val="3561891140"/>
                    </a:ext>
                  </a:extLst>
                </a:gridCol>
              </a:tblGrid>
              <a:tr h="1318251">
                <a:tc>
                  <a:txBody>
                    <a:bodyPr/>
                    <a:lstStyle/>
                    <a:p>
                      <a:r>
                        <a:rPr lang="ru-RU" sz="3200" b="1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Олимпиада по русскому языку</a:t>
                      </a:r>
                      <a:endParaRPr lang="ru-RU" sz="32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800" b="1" kern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ПиПНо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858272"/>
                  </a:ext>
                </a:extLst>
              </a:tr>
              <a:tr h="248769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ru-RU" sz="32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Региональная конференция «Сопровождение семей воспитывающих детей с ограниченными возможностями здоровья по этапам профессионального самоопределения ребенка»</a:t>
                      </a:r>
                      <a:r>
                        <a:rPr lang="ru-RU" sz="3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ТПСОВ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32190"/>
                  </a:ext>
                </a:extLst>
              </a:tr>
              <a:tr h="2366255">
                <a:tc>
                  <a:txBody>
                    <a:bodyPr/>
                    <a:lstStyle/>
                    <a:p>
                      <a:pPr indent="139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Публикация традиционного сборника кафедры </a:t>
                      </a:r>
                      <a:r>
                        <a:rPr lang="ru-RU" sz="32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ФСиМБД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«Проблемы и пути совершенствования физической культуры в системе образования»</a:t>
                      </a:r>
                      <a:endParaRPr lang="ru-RU" sz="32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 </a:t>
                      </a:r>
                      <a:r>
                        <a:rPr lang="ru-RU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ФСиМБД</a:t>
                      </a:r>
                      <a:endParaRPr lang="ru-RU" sz="28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17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17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16523"/>
            <a:ext cx="11588262" cy="163536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Работа студенческих научных обществ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1" y="2145323"/>
            <a:ext cx="11588261" cy="443132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молодежных социальных инициатив «Добровольный выбор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(кафедра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СПиП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СНИО «Проблемы лингвистической экологии и современное состояние русского языка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(кафедра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ПиПНО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СНО Отделения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ПСиСпО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(Отделение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ПСиСпО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5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390</Words>
  <Application>Microsoft Office PowerPoint</Application>
  <PresentationFormat>Широкоэкранный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План НИРС 2019-2020 Отделение педагогического, социального и специального образования</vt:lpstr>
      <vt:lpstr>1. Мероприятия по НИРС, сопутствующие осуществлению образовательного процесса  Организуются всеми кафедрами</vt:lpstr>
      <vt:lpstr>2. Мероприятия по НИРС, направленные на совершенствование профессиональных компетенций  Организуются всеми кафедрами</vt:lpstr>
      <vt:lpstr> 3. Мероприятия, организуемые кафедрами, целенаправленно для совершенствования НИРС  </vt:lpstr>
      <vt:lpstr>Презентация PowerPoint</vt:lpstr>
      <vt:lpstr> 4. Мероприятия, организуемые кафедрами для педагогической общественности,  с возможным участием студентов  </vt:lpstr>
      <vt:lpstr>Презентация PowerPoint</vt:lpstr>
      <vt:lpstr>Презентация PowerPoint</vt:lpstr>
      <vt:lpstr> 5. Работа студенческих научных обществ  </vt:lpstr>
      <vt:lpstr> 6. Участие студентов в работе исследовательских лабораторий кафедр  </vt:lpstr>
      <vt:lpstr>Количество заявленных мероприятий (направлений) реализации НИРС  по уровням (всего 24)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НИРС  Отделение педагогического, социального и специального образования</dc:title>
  <dc:creator>Пользователь Windows</dc:creator>
  <cp:lastModifiedBy>Пользователь Windows</cp:lastModifiedBy>
  <cp:revision>13</cp:revision>
  <dcterms:created xsi:type="dcterms:W3CDTF">2019-09-24T09:54:49Z</dcterms:created>
  <dcterms:modified xsi:type="dcterms:W3CDTF">2019-09-25T03:39:13Z</dcterms:modified>
</cp:coreProperties>
</file>