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410" r:id="rId3"/>
    <p:sldId id="278" r:id="rId4"/>
    <p:sldId id="413" r:id="rId5"/>
    <p:sldId id="268" r:id="rId6"/>
    <p:sldId id="271" r:id="rId7"/>
    <p:sldId id="274" r:id="rId8"/>
    <p:sldId id="275" r:id="rId9"/>
    <p:sldId id="281" r:id="rId10"/>
    <p:sldId id="277" r:id="rId11"/>
    <p:sldId id="282" r:id="rId12"/>
    <p:sldId id="280" r:id="rId13"/>
    <p:sldId id="286" r:id="rId14"/>
    <p:sldId id="412" r:id="rId15"/>
    <p:sldId id="283" r:id="rId16"/>
    <p:sldId id="284" r:id="rId17"/>
    <p:sldId id="269" r:id="rId18"/>
    <p:sldId id="291" r:id="rId19"/>
    <p:sldId id="322" r:id="rId20"/>
    <p:sldId id="289" r:id="rId21"/>
    <p:sldId id="290" r:id="rId22"/>
    <p:sldId id="415" r:id="rId23"/>
    <p:sldId id="404" r:id="rId24"/>
    <p:sldId id="292" r:id="rId25"/>
    <p:sldId id="264" r:id="rId26"/>
    <p:sldId id="293" r:id="rId27"/>
    <p:sldId id="401" r:id="rId28"/>
    <p:sldId id="276" r:id="rId29"/>
    <p:sldId id="299" r:id="rId30"/>
    <p:sldId id="414" r:id="rId31"/>
    <p:sldId id="416" r:id="rId32"/>
    <p:sldId id="287" r:id="rId33"/>
    <p:sldId id="405" r:id="rId34"/>
    <p:sldId id="408" r:id="rId35"/>
    <p:sldId id="409" r:id="rId36"/>
    <p:sldId id="279"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2"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2261D6-973B-48D3-8294-64D782ED4CEE}" type="datetimeFigureOut">
              <a:rPr lang="ru-RU" smtClean="0"/>
              <a:t>10.09.2018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16A53-8618-4558-8E79-6AC0AB572062}" type="slidenum">
              <a:rPr lang="ru-RU" smtClean="0"/>
              <a:t>‹#›</a:t>
            </a:fld>
            <a:endParaRPr lang="ru-RU"/>
          </a:p>
        </p:txBody>
      </p:sp>
    </p:spTree>
    <p:extLst>
      <p:ext uri="{BB962C8B-B14F-4D97-AF65-F5344CB8AC3E}">
        <p14:creationId xmlns:p14="http://schemas.microsoft.com/office/powerpoint/2010/main" val="2222971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4B1ED0-1F91-41C4-BBC4-3C8F855DAB9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9375D9C-836C-4317-ADAC-CB2776D31D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57A6A191-8F5A-4A03-BEA0-D775DF3825A5}"/>
              </a:ext>
            </a:extLst>
          </p:cNvPr>
          <p:cNvSpPr>
            <a:spLocks noGrp="1"/>
          </p:cNvSpPr>
          <p:nvPr>
            <p:ph type="dt" sz="half" idx="10"/>
          </p:nvPr>
        </p:nvSpPr>
        <p:spPr/>
        <p:txBody>
          <a:bodyPr/>
          <a:lstStyle/>
          <a:p>
            <a:fld id="{55F5D1F9-4F01-47EE-9950-FB98702DD7C3}" type="datetimeFigureOut">
              <a:rPr lang="ru-RU" smtClean="0"/>
              <a:t>10.09.2018</a:t>
            </a:fld>
            <a:endParaRPr lang="ru-RU"/>
          </a:p>
        </p:txBody>
      </p:sp>
      <p:sp>
        <p:nvSpPr>
          <p:cNvPr id="5" name="Нижний колонтитул 4">
            <a:extLst>
              <a:ext uri="{FF2B5EF4-FFF2-40B4-BE49-F238E27FC236}">
                <a16:creationId xmlns:a16="http://schemas.microsoft.com/office/drawing/2014/main" id="{C11F0397-87E4-4101-AE3D-53E8C9C1C1D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FF7C65E-0E09-49FE-ABEF-D9ED045649F1}"/>
              </a:ext>
            </a:extLst>
          </p:cNvPr>
          <p:cNvSpPr>
            <a:spLocks noGrp="1"/>
          </p:cNvSpPr>
          <p:nvPr>
            <p:ph type="sldNum" sz="quarter" idx="12"/>
          </p:nvPr>
        </p:nvSpPr>
        <p:spPr/>
        <p:txBody>
          <a:bodyPr/>
          <a:lstStyle/>
          <a:p>
            <a:fld id="{4F61C745-7A85-4E5A-B3B0-BCBB051C018B}" type="slidenum">
              <a:rPr lang="ru-RU" smtClean="0"/>
              <a:t>‹#›</a:t>
            </a:fld>
            <a:endParaRPr lang="ru-RU"/>
          </a:p>
        </p:txBody>
      </p:sp>
    </p:spTree>
    <p:extLst>
      <p:ext uri="{BB962C8B-B14F-4D97-AF65-F5344CB8AC3E}">
        <p14:creationId xmlns:p14="http://schemas.microsoft.com/office/powerpoint/2010/main" val="1545761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915145-71E7-4597-A374-C7BC1F46818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C3D3B3E-5F39-4281-A484-2D6D868E4A8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21BBB91-39FA-437B-88BD-D6D0EC0AA262}"/>
              </a:ext>
            </a:extLst>
          </p:cNvPr>
          <p:cNvSpPr>
            <a:spLocks noGrp="1"/>
          </p:cNvSpPr>
          <p:nvPr>
            <p:ph type="dt" sz="half" idx="10"/>
          </p:nvPr>
        </p:nvSpPr>
        <p:spPr/>
        <p:txBody>
          <a:bodyPr/>
          <a:lstStyle/>
          <a:p>
            <a:fld id="{55F5D1F9-4F01-47EE-9950-FB98702DD7C3}" type="datetimeFigureOut">
              <a:rPr lang="ru-RU" smtClean="0"/>
              <a:t>10.09.2018</a:t>
            </a:fld>
            <a:endParaRPr lang="ru-RU"/>
          </a:p>
        </p:txBody>
      </p:sp>
      <p:sp>
        <p:nvSpPr>
          <p:cNvPr id="5" name="Нижний колонтитул 4">
            <a:extLst>
              <a:ext uri="{FF2B5EF4-FFF2-40B4-BE49-F238E27FC236}">
                <a16:creationId xmlns:a16="http://schemas.microsoft.com/office/drawing/2014/main" id="{9A8CE501-BC92-4048-894B-24CD2D6A4E3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83ECFA3-F346-46C5-BE33-56A840671E7A}"/>
              </a:ext>
            </a:extLst>
          </p:cNvPr>
          <p:cNvSpPr>
            <a:spLocks noGrp="1"/>
          </p:cNvSpPr>
          <p:nvPr>
            <p:ph type="sldNum" sz="quarter" idx="12"/>
          </p:nvPr>
        </p:nvSpPr>
        <p:spPr/>
        <p:txBody>
          <a:bodyPr/>
          <a:lstStyle/>
          <a:p>
            <a:fld id="{4F61C745-7A85-4E5A-B3B0-BCBB051C018B}" type="slidenum">
              <a:rPr lang="ru-RU" smtClean="0"/>
              <a:t>‹#›</a:t>
            </a:fld>
            <a:endParaRPr lang="ru-RU"/>
          </a:p>
        </p:txBody>
      </p:sp>
    </p:spTree>
    <p:extLst>
      <p:ext uri="{BB962C8B-B14F-4D97-AF65-F5344CB8AC3E}">
        <p14:creationId xmlns:p14="http://schemas.microsoft.com/office/powerpoint/2010/main" val="61473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2B06D30-1BC3-4813-B571-A00C21121A7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311287E-AB61-4596-B079-BDE1918C3CE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AD17EF8-ECAD-4775-8360-25F9EA2EABF3}"/>
              </a:ext>
            </a:extLst>
          </p:cNvPr>
          <p:cNvSpPr>
            <a:spLocks noGrp="1"/>
          </p:cNvSpPr>
          <p:nvPr>
            <p:ph type="dt" sz="half" idx="10"/>
          </p:nvPr>
        </p:nvSpPr>
        <p:spPr/>
        <p:txBody>
          <a:bodyPr/>
          <a:lstStyle/>
          <a:p>
            <a:fld id="{55F5D1F9-4F01-47EE-9950-FB98702DD7C3}" type="datetimeFigureOut">
              <a:rPr lang="ru-RU" smtClean="0"/>
              <a:t>10.09.2018</a:t>
            </a:fld>
            <a:endParaRPr lang="ru-RU"/>
          </a:p>
        </p:txBody>
      </p:sp>
      <p:sp>
        <p:nvSpPr>
          <p:cNvPr id="5" name="Нижний колонтитул 4">
            <a:extLst>
              <a:ext uri="{FF2B5EF4-FFF2-40B4-BE49-F238E27FC236}">
                <a16:creationId xmlns:a16="http://schemas.microsoft.com/office/drawing/2014/main" id="{D102E514-D74D-4DD6-B392-2A76FF48475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C5E47BD-12A0-428C-B93D-37C743E2C5C9}"/>
              </a:ext>
            </a:extLst>
          </p:cNvPr>
          <p:cNvSpPr>
            <a:spLocks noGrp="1"/>
          </p:cNvSpPr>
          <p:nvPr>
            <p:ph type="sldNum" sz="quarter" idx="12"/>
          </p:nvPr>
        </p:nvSpPr>
        <p:spPr/>
        <p:txBody>
          <a:bodyPr/>
          <a:lstStyle/>
          <a:p>
            <a:fld id="{4F61C745-7A85-4E5A-B3B0-BCBB051C018B}" type="slidenum">
              <a:rPr lang="ru-RU" smtClean="0"/>
              <a:t>‹#›</a:t>
            </a:fld>
            <a:endParaRPr lang="ru-RU"/>
          </a:p>
        </p:txBody>
      </p:sp>
    </p:spTree>
    <p:extLst>
      <p:ext uri="{BB962C8B-B14F-4D97-AF65-F5344CB8AC3E}">
        <p14:creationId xmlns:p14="http://schemas.microsoft.com/office/powerpoint/2010/main" val="2579600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C72473-240F-42F8-84BD-D182E101198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8948AA4-1678-4C8B-AF06-D5963015BB8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0D32FA1-09DF-4D1C-80AD-FF882C547D43}"/>
              </a:ext>
            </a:extLst>
          </p:cNvPr>
          <p:cNvSpPr>
            <a:spLocks noGrp="1"/>
          </p:cNvSpPr>
          <p:nvPr>
            <p:ph type="dt" sz="half" idx="10"/>
          </p:nvPr>
        </p:nvSpPr>
        <p:spPr/>
        <p:txBody>
          <a:bodyPr/>
          <a:lstStyle/>
          <a:p>
            <a:fld id="{55F5D1F9-4F01-47EE-9950-FB98702DD7C3}" type="datetimeFigureOut">
              <a:rPr lang="ru-RU" smtClean="0"/>
              <a:t>10.09.2018</a:t>
            </a:fld>
            <a:endParaRPr lang="ru-RU"/>
          </a:p>
        </p:txBody>
      </p:sp>
      <p:sp>
        <p:nvSpPr>
          <p:cNvPr id="5" name="Нижний колонтитул 4">
            <a:extLst>
              <a:ext uri="{FF2B5EF4-FFF2-40B4-BE49-F238E27FC236}">
                <a16:creationId xmlns:a16="http://schemas.microsoft.com/office/drawing/2014/main" id="{25C15DC6-C105-4ABB-8BF4-E9D3116D62E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03FC18A-47DD-40BC-BC07-A62472462F92}"/>
              </a:ext>
            </a:extLst>
          </p:cNvPr>
          <p:cNvSpPr>
            <a:spLocks noGrp="1"/>
          </p:cNvSpPr>
          <p:nvPr>
            <p:ph type="sldNum" sz="quarter" idx="12"/>
          </p:nvPr>
        </p:nvSpPr>
        <p:spPr/>
        <p:txBody>
          <a:bodyPr/>
          <a:lstStyle/>
          <a:p>
            <a:fld id="{4F61C745-7A85-4E5A-B3B0-BCBB051C018B}" type="slidenum">
              <a:rPr lang="ru-RU" smtClean="0"/>
              <a:t>‹#›</a:t>
            </a:fld>
            <a:endParaRPr lang="ru-RU"/>
          </a:p>
        </p:txBody>
      </p:sp>
    </p:spTree>
    <p:extLst>
      <p:ext uri="{BB962C8B-B14F-4D97-AF65-F5344CB8AC3E}">
        <p14:creationId xmlns:p14="http://schemas.microsoft.com/office/powerpoint/2010/main" val="2740111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E25DB7-32BF-4C01-9072-816204C7E67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8C0F9200-2EB0-4CC7-80C2-EC67052D54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9C11C73-AE20-4D21-9CBC-0999C726DC78}"/>
              </a:ext>
            </a:extLst>
          </p:cNvPr>
          <p:cNvSpPr>
            <a:spLocks noGrp="1"/>
          </p:cNvSpPr>
          <p:nvPr>
            <p:ph type="dt" sz="half" idx="10"/>
          </p:nvPr>
        </p:nvSpPr>
        <p:spPr/>
        <p:txBody>
          <a:bodyPr/>
          <a:lstStyle/>
          <a:p>
            <a:fld id="{55F5D1F9-4F01-47EE-9950-FB98702DD7C3}" type="datetimeFigureOut">
              <a:rPr lang="ru-RU" smtClean="0"/>
              <a:t>10.09.2018</a:t>
            </a:fld>
            <a:endParaRPr lang="ru-RU"/>
          </a:p>
        </p:txBody>
      </p:sp>
      <p:sp>
        <p:nvSpPr>
          <p:cNvPr id="5" name="Нижний колонтитул 4">
            <a:extLst>
              <a:ext uri="{FF2B5EF4-FFF2-40B4-BE49-F238E27FC236}">
                <a16:creationId xmlns:a16="http://schemas.microsoft.com/office/drawing/2014/main" id="{5E1003AC-F7C8-478C-BAD8-BADA21EA7BF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64F9A10-7737-4406-90E8-6322C88164E1}"/>
              </a:ext>
            </a:extLst>
          </p:cNvPr>
          <p:cNvSpPr>
            <a:spLocks noGrp="1"/>
          </p:cNvSpPr>
          <p:nvPr>
            <p:ph type="sldNum" sz="quarter" idx="12"/>
          </p:nvPr>
        </p:nvSpPr>
        <p:spPr/>
        <p:txBody>
          <a:bodyPr/>
          <a:lstStyle/>
          <a:p>
            <a:fld id="{4F61C745-7A85-4E5A-B3B0-BCBB051C018B}" type="slidenum">
              <a:rPr lang="ru-RU" smtClean="0"/>
              <a:t>‹#›</a:t>
            </a:fld>
            <a:endParaRPr lang="ru-RU"/>
          </a:p>
        </p:txBody>
      </p:sp>
    </p:spTree>
    <p:extLst>
      <p:ext uri="{BB962C8B-B14F-4D97-AF65-F5344CB8AC3E}">
        <p14:creationId xmlns:p14="http://schemas.microsoft.com/office/powerpoint/2010/main" val="9714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09D187-F44F-49EE-811D-27978D68FAB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B63DDE3-D5B9-41F6-A166-7853F035226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5CEE15E-4BEE-4FF9-86F9-390FCD2AF64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16A15C4-6596-4B12-9F84-CF3DD67FF02E}"/>
              </a:ext>
            </a:extLst>
          </p:cNvPr>
          <p:cNvSpPr>
            <a:spLocks noGrp="1"/>
          </p:cNvSpPr>
          <p:nvPr>
            <p:ph type="dt" sz="half" idx="10"/>
          </p:nvPr>
        </p:nvSpPr>
        <p:spPr/>
        <p:txBody>
          <a:bodyPr/>
          <a:lstStyle/>
          <a:p>
            <a:fld id="{55F5D1F9-4F01-47EE-9950-FB98702DD7C3}" type="datetimeFigureOut">
              <a:rPr lang="ru-RU" smtClean="0"/>
              <a:t>10.09.2018</a:t>
            </a:fld>
            <a:endParaRPr lang="ru-RU"/>
          </a:p>
        </p:txBody>
      </p:sp>
      <p:sp>
        <p:nvSpPr>
          <p:cNvPr id="6" name="Нижний колонтитул 5">
            <a:extLst>
              <a:ext uri="{FF2B5EF4-FFF2-40B4-BE49-F238E27FC236}">
                <a16:creationId xmlns:a16="http://schemas.microsoft.com/office/drawing/2014/main" id="{F59CA8CD-F777-4207-BF7D-72FCD0A46FA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73A3D9C-8D77-4636-A5F6-75A4F8B71B7B}"/>
              </a:ext>
            </a:extLst>
          </p:cNvPr>
          <p:cNvSpPr>
            <a:spLocks noGrp="1"/>
          </p:cNvSpPr>
          <p:nvPr>
            <p:ph type="sldNum" sz="quarter" idx="12"/>
          </p:nvPr>
        </p:nvSpPr>
        <p:spPr/>
        <p:txBody>
          <a:bodyPr/>
          <a:lstStyle/>
          <a:p>
            <a:fld id="{4F61C745-7A85-4E5A-B3B0-BCBB051C018B}" type="slidenum">
              <a:rPr lang="ru-RU" smtClean="0"/>
              <a:t>‹#›</a:t>
            </a:fld>
            <a:endParaRPr lang="ru-RU"/>
          </a:p>
        </p:txBody>
      </p:sp>
    </p:spTree>
    <p:extLst>
      <p:ext uri="{BB962C8B-B14F-4D97-AF65-F5344CB8AC3E}">
        <p14:creationId xmlns:p14="http://schemas.microsoft.com/office/powerpoint/2010/main" val="4109906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203FBC-FA4F-4AE3-9859-40A58DFD3328}"/>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DA3A048-64EA-4D7B-BC68-5DE69018DF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8B9C384-0A87-4B40-A409-519A2949B7F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0386D08-711C-4CD1-BA96-BF70656B19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E32B307-2DB6-4973-8F68-32BA52597B1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1ABDDF2-363C-4872-B726-4A8B020458ED}"/>
              </a:ext>
            </a:extLst>
          </p:cNvPr>
          <p:cNvSpPr>
            <a:spLocks noGrp="1"/>
          </p:cNvSpPr>
          <p:nvPr>
            <p:ph type="dt" sz="half" idx="10"/>
          </p:nvPr>
        </p:nvSpPr>
        <p:spPr/>
        <p:txBody>
          <a:bodyPr/>
          <a:lstStyle/>
          <a:p>
            <a:fld id="{55F5D1F9-4F01-47EE-9950-FB98702DD7C3}" type="datetimeFigureOut">
              <a:rPr lang="ru-RU" smtClean="0"/>
              <a:t>10.09.2018</a:t>
            </a:fld>
            <a:endParaRPr lang="ru-RU"/>
          </a:p>
        </p:txBody>
      </p:sp>
      <p:sp>
        <p:nvSpPr>
          <p:cNvPr id="8" name="Нижний колонтитул 7">
            <a:extLst>
              <a:ext uri="{FF2B5EF4-FFF2-40B4-BE49-F238E27FC236}">
                <a16:creationId xmlns:a16="http://schemas.microsoft.com/office/drawing/2014/main" id="{82719B6A-87F6-475D-A8C5-73875A6BDDD1}"/>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6675842-5532-4AC5-9636-07160CDC1681}"/>
              </a:ext>
            </a:extLst>
          </p:cNvPr>
          <p:cNvSpPr>
            <a:spLocks noGrp="1"/>
          </p:cNvSpPr>
          <p:nvPr>
            <p:ph type="sldNum" sz="quarter" idx="12"/>
          </p:nvPr>
        </p:nvSpPr>
        <p:spPr/>
        <p:txBody>
          <a:bodyPr/>
          <a:lstStyle/>
          <a:p>
            <a:fld id="{4F61C745-7A85-4E5A-B3B0-BCBB051C018B}" type="slidenum">
              <a:rPr lang="ru-RU" smtClean="0"/>
              <a:t>‹#›</a:t>
            </a:fld>
            <a:endParaRPr lang="ru-RU"/>
          </a:p>
        </p:txBody>
      </p:sp>
    </p:spTree>
    <p:extLst>
      <p:ext uri="{BB962C8B-B14F-4D97-AF65-F5344CB8AC3E}">
        <p14:creationId xmlns:p14="http://schemas.microsoft.com/office/powerpoint/2010/main" val="206881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9A3301-2C74-4F47-9BFE-85DAEF31F2B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1833071-A507-4AB1-9E1E-A3247BC48A30}"/>
              </a:ext>
            </a:extLst>
          </p:cNvPr>
          <p:cNvSpPr>
            <a:spLocks noGrp="1"/>
          </p:cNvSpPr>
          <p:nvPr>
            <p:ph type="dt" sz="half" idx="10"/>
          </p:nvPr>
        </p:nvSpPr>
        <p:spPr/>
        <p:txBody>
          <a:bodyPr/>
          <a:lstStyle/>
          <a:p>
            <a:fld id="{55F5D1F9-4F01-47EE-9950-FB98702DD7C3}" type="datetimeFigureOut">
              <a:rPr lang="ru-RU" smtClean="0"/>
              <a:t>10.09.2018</a:t>
            </a:fld>
            <a:endParaRPr lang="ru-RU"/>
          </a:p>
        </p:txBody>
      </p:sp>
      <p:sp>
        <p:nvSpPr>
          <p:cNvPr id="4" name="Нижний колонтитул 3">
            <a:extLst>
              <a:ext uri="{FF2B5EF4-FFF2-40B4-BE49-F238E27FC236}">
                <a16:creationId xmlns:a16="http://schemas.microsoft.com/office/drawing/2014/main" id="{1DF495FC-2C65-4318-ACD4-AD383128B72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68E1E210-CD2A-4E87-B89A-3813DA81AF1E}"/>
              </a:ext>
            </a:extLst>
          </p:cNvPr>
          <p:cNvSpPr>
            <a:spLocks noGrp="1"/>
          </p:cNvSpPr>
          <p:nvPr>
            <p:ph type="sldNum" sz="quarter" idx="12"/>
          </p:nvPr>
        </p:nvSpPr>
        <p:spPr/>
        <p:txBody>
          <a:bodyPr/>
          <a:lstStyle/>
          <a:p>
            <a:fld id="{4F61C745-7A85-4E5A-B3B0-BCBB051C018B}" type="slidenum">
              <a:rPr lang="ru-RU" smtClean="0"/>
              <a:t>‹#›</a:t>
            </a:fld>
            <a:endParaRPr lang="ru-RU"/>
          </a:p>
        </p:txBody>
      </p:sp>
    </p:spTree>
    <p:extLst>
      <p:ext uri="{BB962C8B-B14F-4D97-AF65-F5344CB8AC3E}">
        <p14:creationId xmlns:p14="http://schemas.microsoft.com/office/powerpoint/2010/main" val="278918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4527A31-59DD-4598-B3B1-AAD7E77490DA}"/>
              </a:ext>
            </a:extLst>
          </p:cNvPr>
          <p:cNvSpPr>
            <a:spLocks noGrp="1"/>
          </p:cNvSpPr>
          <p:nvPr>
            <p:ph type="dt" sz="half" idx="10"/>
          </p:nvPr>
        </p:nvSpPr>
        <p:spPr/>
        <p:txBody>
          <a:bodyPr/>
          <a:lstStyle/>
          <a:p>
            <a:fld id="{55F5D1F9-4F01-47EE-9950-FB98702DD7C3}" type="datetimeFigureOut">
              <a:rPr lang="ru-RU" smtClean="0"/>
              <a:t>10.09.2018</a:t>
            </a:fld>
            <a:endParaRPr lang="ru-RU"/>
          </a:p>
        </p:txBody>
      </p:sp>
      <p:sp>
        <p:nvSpPr>
          <p:cNvPr id="3" name="Нижний колонтитул 2">
            <a:extLst>
              <a:ext uri="{FF2B5EF4-FFF2-40B4-BE49-F238E27FC236}">
                <a16:creationId xmlns:a16="http://schemas.microsoft.com/office/drawing/2014/main" id="{FAFB404E-967C-4684-81FE-65B7B6D1166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6557C356-847B-46F6-A8D1-8F9427431AE5}"/>
              </a:ext>
            </a:extLst>
          </p:cNvPr>
          <p:cNvSpPr>
            <a:spLocks noGrp="1"/>
          </p:cNvSpPr>
          <p:nvPr>
            <p:ph type="sldNum" sz="quarter" idx="12"/>
          </p:nvPr>
        </p:nvSpPr>
        <p:spPr/>
        <p:txBody>
          <a:bodyPr/>
          <a:lstStyle/>
          <a:p>
            <a:fld id="{4F61C745-7A85-4E5A-B3B0-BCBB051C018B}" type="slidenum">
              <a:rPr lang="ru-RU" smtClean="0"/>
              <a:t>‹#›</a:t>
            </a:fld>
            <a:endParaRPr lang="ru-RU"/>
          </a:p>
        </p:txBody>
      </p:sp>
    </p:spTree>
    <p:extLst>
      <p:ext uri="{BB962C8B-B14F-4D97-AF65-F5344CB8AC3E}">
        <p14:creationId xmlns:p14="http://schemas.microsoft.com/office/powerpoint/2010/main" val="386317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20534A-37B0-436B-A0D2-33B7204A14C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DE9CAC70-A6CA-4DCF-B35B-F019463014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53554EF-AF5C-4FA8-937A-0254DA49B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3D4308E-33F7-4F11-9C88-D88D4AA14D25}"/>
              </a:ext>
            </a:extLst>
          </p:cNvPr>
          <p:cNvSpPr>
            <a:spLocks noGrp="1"/>
          </p:cNvSpPr>
          <p:nvPr>
            <p:ph type="dt" sz="half" idx="10"/>
          </p:nvPr>
        </p:nvSpPr>
        <p:spPr/>
        <p:txBody>
          <a:bodyPr/>
          <a:lstStyle/>
          <a:p>
            <a:fld id="{55F5D1F9-4F01-47EE-9950-FB98702DD7C3}" type="datetimeFigureOut">
              <a:rPr lang="ru-RU" smtClean="0"/>
              <a:t>10.09.2018</a:t>
            </a:fld>
            <a:endParaRPr lang="ru-RU"/>
          </a:p>
        </p:txBody>
      </p:sp>
      <p:sp>
        <p:nvSpPr>
          <p:cNvPr id="6" name="Нижний колонтитул 5">
            <a:extLst>
              <a:ext uri="{FF2B5EF4-FFF2-40B4-BE49-F238E27FC236}">
                <a16:creationId xmlns:a16="http://schemas.microsoft.com/office/drawing/2014/main" id="{FA7C43F7-E829-4131-9125-550BD3D01CB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232594D-9B2B-41FA-9145-2911FCBA09EB}"/>
              </a:ext>
            </a:extLst>
          </p:cNvPr>
          <p:cNvSpPr>
            <a:spLocks noGrp="1"/>
          </p:cNvSpPr>
          <p:nvPr>
            <p:ph type="sldNum" sz="quarter" idx="12"/>
          </p:nvPr>
        </p:nvSpPr>
        <p:spPr/>
        <p:txBody>
          <a:bodyPr/>
          <a:lstStyle/>
          <a:p>
            <a:fld id="{4F61C745-7A85-4E5A-B3B0-BCBB051C018B}" type="slidenum">
              <a:rPr lang="ru-RU" smtClean="0"/>
              <a:t>‹#›</a:t>
            </a:fld>
            <a:endParaRPr lang="ru-RU"/>
          </a:p>
        </p:txBody>
      </p:sp>
    </p:spTree>
    <p:extLst>
      <p:ext uri="{BB962C8B-B14F-4D97-AF65-F5344CB8AC3E}">
        <p14:creationId xmlns:p14="http://schemas.microsoft.com/office/powerpoint/2010/main" val="93023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2C354C-D7C3-4881-AE8B-C3EEEFE6FD0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9C812E22-9403-43EE-9352-A63604697B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74AE88C1-DDF7-4D1A-B35C-3D4623E0B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118F1A7-BF11-49D7-A494-176255431F7B}"/>
              </a:ext>
            </a:extLst>
          </p:cNvPr>
          <p:cNvSpPr>
            <a:spLocks noGrp="1"/>
          </p:cNvSpPr>
          <p:nvPr>
            <p:ph type="dt" sz="half" idx="10"/>
          </p:nvPr>
        </p:nvSpPr>
        <p:spPr/>
        <p:txBody>
          <a:bodyPr/>
          <a:lstStyle/>
          <a:p>
            <a:fld id="{55F5D1F9-4F01-47EE-9950-FB98702DD7C3}" type="datetimeFigureOut">
              <a:rPr lang="ru-RU" smtClean="0"/>
              <a:t>10.09.2018</a:t>
            </a:fld>
            <a:endParaRPr lang="ru-RU"/>
          </a:p>
        </p:txBody>
      </p:sp>
      <p:sp>
        <p:nvSpPr>
          <p:cNvPr id="6" name="Нижний колонтитул 5">
            <a:extLst>
              <a:ext uri="{FF2B5EF4-FFF2-40B4-BE49-F238E27FC236}">
                <a16:creationId xmlns:a16="http://schemas.microsoft.com/office/drawing/2014/main" id="{13747693-EF8F-404E-9B06-46C783165C7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D3CE261-1611-4E1A-89A9-0CC74E34806F}"/>
              </a:ext>
            </a:extLst>
          </p:cNvPr>
          <p:cNvSpPr>
            <a:spLocks noGrp="1"/>
          </p:cNvSpPr>
          <p:nvPr>
            <p:ph type="sldNum" sz="quarter" idx="12"/>
          </p:nvPr>
        </p:nvSpPr>
        <p:spPr/>
        <p:txBody>
          <a:bodyPr/>
          <a:lstStyle/>
          <a:p>
            <a:fld id="{4F61C745-7A85-4E5A-B3B0-BCBB051C018B}" type="slidenum">
              <a:rPr lang="ru-RU" smtClean="0"/>
              <a:t>‹#›</a:t>
            </a:fld>
            <a:endParaRPr lang="ru-RU"/>
          </a:p>
        </p:txBody>
      </p:sp>
    </p:spTree>
    <p:extLst>
      <p:ext uri="{BB962C8B-B14F-4D97-AF65-F5344CB8AC3E}">
        <p14:creationId xmlns:p14="http://schemas.microsoft.com/office/powerpoint/2010/main" val="334963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E27812-3C19-4345-9AA2-F06BD6CC73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50FCE67-6AF6-4F45-954B-687CAD7629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97E50C3-95E4-46BC-AABD-908E98E488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5D1F9-4F01-47EE-9950-FB98702DD7C3}" type="datetimeFigureOut">
              <a:rPr lang="ru-RU" smtClean="0"/>
              <a:t>10.09.2018</a:t>
            </a:fld>
            <a:endParaRPr lang="ru-RU"/>
          </a:p>
        </p:txBody>
      </p:sp>
      <p:sp>
        <p:nvSpPr>
          <p:cNvPr id="5" name="Нижний колонтитул 4">
            <a:extLst>
              <a:ext uri="{FF2B5EF4-FFF2-40B4-BE49-F238E27FC236}">
                <a16:creationId xmlns:a16="http://schemas.microsoft.com/office/drawing/2014/main" id="{1556C1D2-58AF-4EA9-A94C-052B3BE4A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4EA834A-3CD7-4BF9-8B71-349477EA6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1C745-7A85-4E5A-B3B0-BCBB051C018B}" type="slidenum">
              <a:rPr lang="ru-RU" smtClean="0"/>
              <a:t>‹#›</a:t>
            </a:fld>
            <a:endParaRPr lang="ru-RU"/>
          </a:p>
        </p:txBody>
      </p:sp>
    </p:spTree>
    <p:extLst>
      <p:ext uri="{BB962C8B-B14F-4D97-AF65-F5344CB8AC3E}">
        <p14:creationId xmlns:p14="http://schemas.microsoft.com/office/powerpoint/2010/main" val="676700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he.wiktionary.org/wiki/%D7%A1%D7%99%D7%9E%D7%9F_%D7%A7%D7%A8%D7%99%D7%90%D7%94" TargetMode="External"/><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http://he.wiktionary.org/wiki/%D7%A1%D7%99%D7%9E%D7%9F_%D7%A7%D7%A8%D7%99%D7%90%D7%9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1524000" y="6507163"/>
            <a:ext cx="9144000" cy="2714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1905371"/>
            <a:ext cx="12192000" cy="107308"/>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9" name="Содержимое 11">
            <a:extLst>
              <a:ext uri="{FF2B5EF4-FFF2-40B4-BE49-F238E27FC236}">
                <a16:creationId xmlns:a16="http://schemas.microsoft.com/office/drawing/2014/main" id="{C16A61CD-9B55-426F-8331-51F1C8D29BB0}"/>
              </a:ext>
            </a:extLst>
          </p:cNvPr>
          <p:cNvSpPr>
            <a:spLocks noGrp="1"/>
          </p:cNvSpPr>
          <p:nvPr>
            <p:ph idx="1"/>
          </p:nvPr>
        </p:nvSpPr>
        <p:spPr>
          <a:xfrm>
            <a:off x="2654073" y="2192385"/>
            <a:ext cx="8013927" cy="2202995"/>
          </a:xfrm>
        </p:spPr>
        <p:txBody>
          <a:bodyPr>
            <a:normAutofit/>
          </a:bodyPr>
          <a:lstStyle/>
          <a:p>
            <a:pPr algn="ctr">
              <a:buNone/>
            </a:pPr>
            <a:endParaRPr lang="ru-RU" altLang="ru-RU" dirty="0"/>
          </a:p>
          <a:p>
            <a:pPr algn="ctr">
              <a:buNone/>
            </a:pPr>
            <a:r>
              <a:rPr lang="ru-RU" altLang="ru-RU" dirty="0"/>
              <a:t> </a:t>
            </a:r>
            <a:r>
              <a:rPr lang="ru-RU" b="1" i="1" dirty="0"/>
              <a:t>Реализация дифференцированного подхода к оценке результатов освоения АООП НОО в практике инклюзивной образовательной организации</a:t>
            </a:r>
            <a:endParaRPr lang="ru-RU" dirty="0"/>
          </a:p>
          <a:p>
            <a:pPr algn="ctr">
              <a:buNone/>
            </a:pPr>
            <a:endParaRPr lang="ru-RU" sz="3600" b="1" dirty="0"/>
          </a:p>
          <a:p>
            <a:pPr algn="ctr">
              <a:buNone/>
            </a:pPr>
            <a:endParaRPr lang="ru-RU" altLang="ru-RU" dirty="0"/>
          </a:p>
        </p:txBody>
      </p:sp>
      <p:sp>
        <p:nvSpPr>
          <p:cNvPr id="9" name="Прямоугольник 8">
            <a:extLst>
              <a:ext uri="{FF2B5EF4-FFF2-40B4-BE49-F238E27FC236}">
                <a16:creationId xmlns:a16="http://schemas.microsoft.com/office/drawing/2014/main" id="{EA3111FF-53D4-4EE7-B78A-4B93AD67AC24}"/>
              </a:ext>
            </a:extLst>
          </p:cNvPr>
          <p:cNvSpPr/>
          <p:nvPr/>
        </p:nvSpPr>
        <p:spPr>
          <a:xfrm rot="10800000" flipV="1">
            <a:off x="0" y="5105400"/>
            <a:ext cx="12192000" cy="1752602"/>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840288" eaLnBrk="0" fontAlgn="base" hangingPunct="0">
              <a:spcBef>
                <a:spcPct val="0"/>
              </a:spcBef>
              <a:spcAft>
                <a:spcPct val="0"/>
              </a:spcAft>
              <a:defRPr/>
            </a:pPr>
            <a:endParaRPr lang="ru-RU" sz="2800" dirty="0">
              <a:solidFill>
                <a:prstClr val="white"/>
              </a:solidFill>
            </a:endParaRPr>
          </a:p>
          <a:p>
            <a:pPr marL="4840288" eaLnBrk="0" fontAlgn="base" hangingPunct="0">
              <a:spcBef>
                <a:spcPct val="0"/>
              </a:spcBef>
              <a:spcAft>
                <a:spcPct val="0"/>
              </a:spcAft>
              <a:defRPr/>
            </a:pPr>
            <a:endParaRPr lang="ru-RU" sz="2800" dirty="0">
              <a:solidFill>
                <a:prstClr val="white"/>
              </a:solidFill>
            </a:endParaRPr>
          </a:p>
          <a:p>
            <a:pPr marL="3763963" eaLnBrk="0" fontAlgn="base" hangingPunct="0">
              <a:spcBef>
                <a:spcPct val="0"/>
              </a:spcBef>
              <a:spcAft>
                <a:spcPct val="0"/>
              </a:spcAft>
              <a:defRPr/>
            </a:pPr>
            <a:r>
              <a:rPr lang="ru-RU" sz="2000" dirty="0" err="1">
                <a:solidFill>
                  <a:prstClr val="white"/>
                </a:solidFill>
              </a:rPr>
              <a:t>Вильшанская</a:t>
            </a:r>
            <a:r>
              <a:rPr lang="ru-RU" sz="2000" dirty="0">
                <a:solidFill>
                  <a:prstClr val="white"/>
                </a:solidFill>
              </a:rPr>
              <a:t> </a:t>
            </a:r>
            <a:r>
              <a:rPr lang="ru-RU" sz="2000" dirty="0" err="1">
                <a:solidFill>
                  <a:prstClr val="white"/>
                </a:solidFill>
              </a:rPr>
              <a:t>Аделя</a:t>
            </a:r>
            <a:r>
              <a:rPr lang="ru-RU" sz="2000" dirty="0">
                <a:solidFill>
                  <a:prstClr val="white"/>
                </a:solidFill>
              </a:rPr>
              <a:t> </a:t>
            </a:r>
            <a:r>
              <a:rPr lang="ru-RU" sz="2000" dirty="0" err="1">
                <a:solidFill>
                  <a:prstClr val="white"/>
                </a:solidFill>
              </a:rPr>
              <a:t>Дамировна</a:t>
            </a:r>
            <a:r>
              <a:rPr lang="ru-RU" sz="2000" dirty="0">
                <a:solidFill>
                  <a:prstClr val="white"/>
                </a:solidFill>
              </a:rPr>
              <a:t>, </a:t>
            </a:r>
          </a:p>
          <a:p>
            <a:pPr marL="3763963" eaLnBrk="0" fontAlgn="base" hangingPunct="0">
              <a:spcBef>
                <a:spcPct val="0"/>
              </a:spcBef>
              <a:spcAft>
                <a:spcPct val="0"/>
              </a:spcAft>
              <a:defRPr/>
            </a:pPr>
            <a:r>
              <a:rPr lang="ru-RU" sz="2000" dirty="0">
                <a:solidFill>
                  <a:prstClr val="white"/>
                </a:solidFill>
              </a:rPr>
              <a:t>кандидат педагогических наук,</a:t>
            </a:r>
            <a:endParaRPr lang="en-US" sz="2000" dirty="0">
              <a:solidFill>
                <a:prstClr val="white"/>
              </a:solidFill>
            </a:endParaRPr>
          </a:p>
          <a:p>
            <a:pPr marL="3763963" eaLnBrk="0" fontAlgn="base" hangingPunct="0">
              <a:spcBef>
                <a:spcPct val="0"/>
              </a:spcBef>
              <a:spcAft>
                <a:spcPct val="0"/>
              </a:spcAft>
              <a:defRPr/>
            </a:pPr>
            <a:r>
              <a:rPr lang="ru-RU" sz="2000" dirty="0">
                <a:solidFill>
                  <a:prstClr val="white"/>
                </a:solidFill>
              </a:rPr>
              <a:t>заместитель директора по содержанию инклюзивного образования</a:t>
            </a:r>
          </a:p>
          <a:p>
            <a:pPr marL="3763963" eaLnBrk="0" fontAlgn="base" hangingPunct="0">
              <a:spcBef>
                <a:spcPct val="0"/>
              </a:spcBef>
              <a:spcAft>
                <a:spcPct val="0"/>
              </a:spcAft>
              <a:defRPr/>
            </a:pPr>
            <a:r>
              <a:rPr lang="ru-RU" sz="2000" dirty="0">
                <a:solidFill>
                  <a:prstClr val="white"/>
                </a:solidFill>
              </a:rPr>
              <a:t>ГБОУ Школы «Марьино» имени маршала авиации А.Е. Голованова,</a:t>
            </a:r>
          </a:p>
          <a:p>
            <a:pPr marL="3763963" eaLnBrk="0" fontAlgn="base" hangingPunct="0">
              <a:spcBef>
                <a:spcPct val="0"/>
              </a:spcBef>
              <a:spcAft>
                <a:spcPct val="0"/>
              </a:spcAft>
              <a:defRPr/>
            </a:pPr>
            <a:r>
              <a:rPr lang="ru-RU" sz="2000" dirty="0">
                <a:solidFill>
                  <a:prstClr val="white"/>
                </a:solidFill>
              </a:rPr>
              <a:t>ведущий эксперт Ассоциации инклюзивных школ</a:t>
            </a:r>
          </a:p>
          <a:p>
            <a:pPr marL="4840288" eaLnBrk="0" fontAlgn="base" hangingPunct="0">
              <a:spcBef>
                <a:spcPct val="0"/>
              </a:spcBef>
              <a:spcAft>
                <a:spcPct val="0"/>
              </a:spcAft>
              <a:defRPr/>
            </a:pPr>
            <a:r>
              <a:rPr lang="ru-RU" sz="2800" dirty="0">
                <a:solidFill>
                  <a:prstClr val="white"/>
                </a:solidFill>
              </a:rPr>
              <a:t> </a:t>
            </a:r>
          </a:p>
          <a:p>
            <a:pPr marL="4840288" eaLnBrk="0" fontAlgn="base" hangingPunct="0">
              <a:spcBef>
                <a:spcPct val="0"/>
              </a:spcBef>
              <a:spcAft>
                <a:spcPct val="0"/>
              </a:spcAft>
              <a:defRPr/>
            </a:pPr>
            <a:endParaRPr lang="ru-RU" dirty="0">
              <a:solidFill>
                <a:prstClr val="white"/>
              </a:solidFill>
              <a:latin typeface="Calibri"/>
            </a:endParaRPr>
          </a:p>
        </p:txBody>
      </p:sp>
      <p:pic>
        <p:nvPicPr>
          <p:cNvPr id="7" name="Рисунок 6">
            <a:extLst>
              <a:ext uri="{FF2B5EF4-FFF2-40B4-BE49-F238E27FC236}">
                <a16:creationId xmlns:a16="http://schemas.microsoft.com/office/drawing/2014/main" id="{DFF9F15F-3CC6-40D5-AD7C-19830260B76D}"/>
              </a:ext>
            </a:extLst>
          </p:cNvPr>
          <p:cNvPicPr>
            <a:picLocks noChangeAspect="1"/>
          </p:cNvPicPr>
          <p:nvPr/>
        </p:nvPicPr>
        <p:blipFill rotWithShape="1">
          <a:blip r:embed="rId2">
            <a:extLst>
              <a:ext uri="{28A0092B-C50C-407E-A947-70E740481C1C}">
                <a14:useLocalDpi xmlns:a14="http://schemas.microsoft.com/office/drawing/2010/main" val="0"/>
              </a:ext>
            </a:extLst>
          </a:blip>
          <a:srcRect l="26159" t="1154" r="27659" b="22804"/>
          <a:stretch/>
        </p:blipFill>
        <p:spPr>
          <a:xfrm>
            <a:off x="229759" y="2196747"/>
            <a:ext cx="2138679" cy="1924602"/>
          </a:xfrm>
          <a:prstGeom prst="rect">
            <a:avLst/>
          </a:prstGeom>
        </p:spPr>
      </p:pic>
      <p:pic>
        <p:nvPicPr>
          <p:cNvPr id="11" name="Рисунок 10">
            <a:extLst>
              <a:ext uri="{FF2B5EF4-FFF2-40B4-BE49-F238E27FC236}">
                <a16:creationId xmlns:a16="http://schemas.microsoft.com/office/drawing/2014/main" id="{129D38B4-4222-44A3-A4C2-16F2BEC1F6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1049"/>
            <a:ext cx="2525348" cy="1680536"/>
          </a:xfrm>
          <a:prstGeom prst="rect">
            <a:avLst/>
          </a:prstGeom>
          <a:ln>
            <a:noFill/>
          </a:ln>
          <a:effectLst>
            <a:outerShdw blurRad="292100" dist="139700" dir="2700000" algn="tl" rotWithShape="0">
              <a:srgbClr val="333333">
                <a:alpha val="65000"/>
              </a:srgbClr>
            </a:outerShdw>
          </a:effectLst>
        </p:spPr>
      </p:pic>
      <p:pic>
        <p:nvPicPr>
          <p:cNvPr id="12" name="Рисунок 11">
            <a:extLst>
              <a:ext uri="{FF2B5EF4-FFF2-40B4-BE49-F238E27FC236}">
                <a16:creationId xmlns:a16="http://schemas.microsoft.com/office/drawing/2014/main" id="{62AA6B83-CC98-40FE-BE5A-CA48B9D280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5348" y="228664"/>
            <a:ext cx="2547509" cy="1705357"/>
          </a:xfrm>
          <a:prstGeom prst="rect">
            <a:avLst/>
          </a:prstGeom>
        </p:spPr>
      </p:pic>
      <p:pic>
        <p:nvPicPr>
          <p:cNvPr id="13" name="Рисунок 11" descr="C:\Users\Buh\Desktop\Родительские чтения\Елене Викторовне1\DSC_1605(2).jpg">
            <a:extLst>
              <a:ext uri="{FF2B5EF4-FFF2-40B4-BE49-F238E27FC236}">
                <a16:creationId xmlns:a16="http://schemas.microsoft.com/office/drawing/2014/main" id="{F7E3746E-C826-4A7D-8FC1-DAE7DE561E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2857" y="238126"/>
            <a:ext cx="2368740" cy="16767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Рисунок 16">
            <a:extLst>
              <a:ext uri="{FF2B5EF4-FFF2-40B4-BE49-F238E27FC236}">
                <a16:creationId xmlns:a16="http://schemas.microsoft.com/office/drawing/2014/main" id="{3D4EA084-B802-4330-B64C-158C7EAFCC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6652" y="226749"/>
            <a:ext cx="2525348" cy="1680535"/>
          </a:xfrm>
          <a:prstGeom prst="rect">
            <a:avLst/>
          </a:prstGeom>
        </p:spPr>
      </p:pic>
      <p:pic>
        <p:nvPicPr>
          <p:cNvPr id="18" name="Рисунок 17">
            <a:extLst>
              <a:ext uri="{FF2B5EF4-FFF2-40B4-BE49-F238E27FC236}">
                <a16:creationId xmlns:a16="http://schemas.microsoft.com/office/drawing/2014/main" id="{AD8B9DDE-03D3-4A1E-A03B-031D787D75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9436" y="228664"/>
            <a:ext cx="2519797" cy="1676707"/>
          </a:xfrm>
          <a:prstGeom prst="rect">
            <a:avLst/>
          </a:prstGeom>
        </p:spPr>
      </p:pic>
    </p:spTree>
    <p:extLst>
      <p:ext uri="{BB962C8B-B14F-4D97-AF65-F5344CB8AC3E}">
        <p14:creationId xmlns:p14="http://schemas.microsoft.com/office/powerpoint/2010/main" val="364092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1524000" y="6507163"/>
            <a:ext cx="9144000" cy="2714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43543" y="6301695"/>
            <a:ext cx="12192000" cy="556305"/>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635680"/>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838200" y="365125"/>
            <a:ext cx="10515600" cy="124735"/>
          </a:xfrm>
        </p:spPr>
        <p:txBody>
          <a:bodyPr>
            <a:normAutofit fontScale="90000"/>
          </a:bodyPr>
          <a:lstStyle/>
          <a:p>
            <a:pPr algn="r"/>
            <a:r>
              <a:rPr lang="ru-RU" altLang="ru-RU" sz="2000" cap="all" dirty="0"/>
              <a:t> </a:t>
            </a:r>
            <a:r>
              <a:rPr lang="ru-RU" altLang="ru-RU" sz="1600" cap="all" dirty="0">
                <a:latin typeface="Times New Roman" panose="02020603050405020304" pitchFamily="18" charset="0"/>
                <a:cs typeface="Times New Roman" panose="02020603050405020304" pitchFamily="18" charset="0"/>
              </a:rPr>
              <a:t>модульное оценивание</a:t>
            </a:r>
          </a:p>
        </p:txBody>
      </p:sp>
      <p:sp>
        <p:nvSpPr>
          <p:cNvPr id="3" name="Прямоугольник 2">
            <a:extLst>
              <a:ext uri="{FF2B5EF4-FFF2-40B4-BE49-F238E27FC236}">
                <a16:creationId xmlns:a16="http://schemas.microsoft.com/office/drawing/2014/main" id="{0052E76F-77F9-428E-B69C-E01BD1B4BEB7}"/>
              </a:ext>
            </a:extLst>
          </p:cNvPr>
          <p:cNvSpPr/>
          <p:nvPr/>
        </p:nvSpPr>
        <p:spPr>
          <a:xfrm>
            <a:off x="101601" y="293880"/>
            <a:ext cx="6748904" cy="646330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15000"/>
              </a:lnSpc>
              <a:spcAft>
                <a:spcPts val="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Оценка достижения планируемых результатов в системе модульного оценивания осуществляется на основе процедур текущего и рубежного контроля.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Текущий контроль может включать: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tabLst>
                <a:tab pos="457200" algn="l"/>
              </a:tabLs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тестирование (тесты, мини-тесты, групповые тесты и пр.);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tabLst>
                <a:tab pos="457200" algn="l"/>
              </a:tabLs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интерактивный формирующий опрос (устный и/или письменный);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tabLst>
                <a:tab pos="457200" algn="l"/>
              </a:tabLs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беседы по тематике модуля;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tabLst>
                <a:tab pos="457200" algn="l"/>
              </a:tabLs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составление карт понятий;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tabLst>
                <a:tab pos="457200" algn="l"/>
              </a:tabLs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разного вида творческие работы;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tabLst>
                <a:tab pos="457200" algn="l"/>
              </a:tabLs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письменные контрольные работы;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tabLst>
                <a:tab pos="457200" algn="l"/>
              </a:tabLs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выполнение краткосрочных проектов;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tabLst>
                <a:tab pos="457200" algn="l"/>
              </a:tabLs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доклады и сообщения по тематике модуля и пр.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D645295C-8107-4A33-B37C-286FD467B9E2}"/>
              </a:ext>
            </a:extLst>
          </p:cNvPr>
          <p:cNvSpPr/>
          <p:nvPr/>
        </p:nvSpPr>
        <p:spPr>
          <a:xfrm>
            <a:off x="7424888" y="965882"/>
            <a:ext cx="4530600" cy="218758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15000"/>
              </a:lnSpc>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При наличии неудовлетворительной отметки, полученной учащимся в рамках рубежного модульного оценивания, он допускается для изучения следующего тематического модуля. </a:t>
            </a:r>
          </a:p>
        </p:txBody>
      </p:sp>
      <p:sp>
        <p:nvSpPr>
          <p:cNvPr id="5" name="Прямоугольник 4">
            <a:extLst>
              <a:ext uri="{FF2B5EF4-FFF2-40B4-BE49-F238E27FC236}">
                <a16:creationId xmlns:a16="http://schemas.microsoft.com/office/drawing/2014/main" id="{AE0AB262-7F78-4E71-B119-03F43E60EE49}"/>
              </a:ext>
            </a:extLst>
          </p:cNvPr>
          <p:cNvSpPr/>
          <p:nvPr/>
        </p:nvSpPr>
        <p:spPr>
          <a:xfrm>
            <a:off x="8507750" y="3566712"/>
            <a:ext cx="3582649" cy="32778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115000"/>
              </a:lnSpc>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Предусматриваются меры индивидуальной помощи по восполнению образовательного дефицита. Данная помощь оказывается на уроке, во внеурочной деятельности, при использовании особых видов домашнего задания.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Стрелка: изогнутая 10">
            <a:extLst>
              <a:ext uri="{FF2B5EF4-FFF2-40B4-BE49-F238E27FC236}">
                <a16:creationId xmlns:a16="http://schemas.microsoft.com/office/drawing/2014/main" id="{7D9A728D-192E-4DEF-B795-572E1240916E}"/>
              </a:ext>
            </a:extLst>
          </p:cNvPr>
          <p:cNvSpPr/>
          <p:nvPr/>
        </p:nvSpPr>
        <p:spPr>
          <a:xfrm>
            <a:off x="5952282" y="1318311"/>
            <a:ext cx="1387422" cy="978153"/>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Стрелка: изогнутая 14">
            <a:extLst>
              <a:ext uri="{FF2B5EF4-FFF2-40B4-BE49-F238E27FC236}">
                <a16:creationId xmlns:a16="http://schemas.microsoft.com/office/drawing/2014/main" id="{44E16DCE-1FB8-4DC9-9C00-F6487C1A476F}"/>
              </a:ext>
            </a:extLst>
          </p:cNvPr>
          <p:cNvSpPr/>
          <p:nvPr/>
        </p:nvSpPr>
        <p:spPr>
          <a:xfrm rot="5400000">
            <a:off x="11006945" y="2768846"/>
            <a:ext cx="693709" cy="714531"/>
          </a:xfrm>
          <a:prstGeom prst="bentArrow">
            <a:avLst>
              <a:gd name="adj1" fmla="val 34979"/>
              <a:gd name="adj2" fmla="val 25000"/>
              <a:gd name="adj3" fmla="val 25000"/>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414120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1524000" y="6507163"/>
            <a:ext cx="9144000" cy="2714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43543" y="6301695"/>
            <a:ext cx="12192000" cy="556305"/>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635680"/>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838200" y="365125"/>
            <a:ext cx="10515600" cy="124735"/>
          </a:xfrm>
        </p:spPr>
        <p:txBody>
          <a:bodyPr>
            <a:normAutofit fontScale="90000"/>
          </a:bodyPr>
          <a:lstStyle/>
          <a:p>
            <a:pPr algn="r"/>
            <a:r>
              <a:rPr lang="ru-RU" altLang="ru-RU" sz="2000" cap="all" dirty="0"/>
              <a:t> </a:t>
            </a:r>
            <a:r>
              <a:rPr lang="ru-RU" altLang="ru-RU" sz="1600" cap="all" dirty="0">
                <a:latin typeface="Times New Roman" panose="02020603050405020304" pitchFamily="18" charset="0"/>
                <a:cs typeface="Times New Roman" panose="02020603050405020304" pitchFamily="18" charset="0"/>
              </a:rPr>
              <a:t>модульное оценивание</a:t>
            </a:r>
          </a:p>
        </p:txBody>
      </p:sp>
      <p:sp>
        <p:nvSpPr>
          <p:cNvPr id="2" name="Прямоугольник 1">
            <a:extLst>
              <a:ext uri="{FF2B5EF4-FFF2-40B4-BE49-F238E27FC236}">
                <a16:creationId xmlns:a16="http://schemas.microsoft.com/office/drawing/2014/main" id="{74180F29-54C4-42CF-AA97-8CB5A022C41E}"/>
              </a:ext>
            </a:extLst>
          </p:cNvPr>
          <p:cNvSpPr/>
          <p:nvPr/>
        </p:nvSpPr>
        <p:spPr>
          <a:xfrm>
            <a:off x="236512" y="238126"/>
            <a:ext cx="4738985" cy="516224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15000"/>
              </a:lnSpc>
              <a:spcAft>
                <a:spcPts val="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За весь учебный год таких модулей может быть до 13. </a:t>
            </a:r>
          </a:p>
          <a:p>
            <a:pPr>
              <a:lnSpc>
                <a:spcPct val="115000"/>
              </a:lnSpc>
              <a:spcAft>
                <a:spcPts val="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Это позволяет более точно определить и учителю, и родителям, и ученику, какие темы являются наиболее сложными, на что следует обратить внимание. </a:t>
            </a:r>
          </a:p>
          <a:p>
            <a:pPr>
              <a:lnSpc>
                <a:spcPct val="115000"/>
              </a:lnSpc>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Учитель начальных классов составляет модульное (тематическое) планирование, которое является основой для ведения электронного журнала.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56B7666F-AB58-40EE-9055-21ADF36586A0}"/>
              </a:ext>
            </a:extLst>
          </p:cNvPr>
          <p:cNvSpPr/>
          <p:nvPr/>
        </p:nvSpPr>
        <p:spPr>
          <a:xfrm>
            <a:off x="429099" y="5499147"/>
            <a:ext cx="5641299"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a:latin typeface="Times New Roman" panose="02020603050405020304" pitchFamily="18" charset="0"/>
                <a:ea typeface="Times New Roman" panose="02020603050405020304" pitchFamily="18" charset="0"/>
              </a:rPr>
              <a:t>При модульной системе оценивания отсутствуют результаты за учебную четверть. </a:t>
            </a:r>
            <a:endParaRPr lang="ru-RU" dirty="0"/>
          </a:p>
        </p:txBody>
      </p:sp>
      <p:pic>
        <p:nvPicPr>
          <p:cNvPr id="12" name="Рисунок 11">
            <a:extLst>
              <a:ext uri="{FF2B5EF4-FFF2-40B4-BE49-F238E27FC236}">
                <a16:creationId xmlns:a16="http://schemas.microsoft.com/office/drawing/2014/main" id="{8B390A58-3D47-4F0F-BDB2-5D52BBA00B8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75497" y="5142308"/>
            <a:ext cx="1682499" cy="1682499"/>
          </a:xfrm>
          <a:prstGeom prst="rect">
            <a:avLst/>
          </a:prstGeom>
        </p:spPr>
      </p:pic>
      <p:pic>
        <p:nvPicPr>
          <p:cNvPr id="14" name="Рисунок 13">
            <a:extLst>
              <a:ext uri="{FF2B5EF4-FFF2-40B4-BE49-F238E27FC236}">
                <a16:creationId xmlns:a16="http://schemas.microsoft.com/office/drawing/2014/main" id="{528D6D57-2C69-4578-AF83-3051184536D0}"/>
              </a:ext>
            </a:extLst>
          </p:cNvPr>
          <p:cNvPicPr>
            <a:picLocks noChangeAspect="1"/>
          </p:cNvPicPr>
          <p:nvPr/>
        </p:nvPicPr>
        <p:blipFill>
          <a:blip r:embed="rId4"/>
          <a:stretch>
            <a:fillRect/>
          </a:stretch>
        </p:blipFill>
        <p:spPr>
          <a:xfrm>
            <a:off x="5583224" y="958932"/>
            <a:ext cx="6372264" cy="3919089"/>
          </a:xfrm>
          <a:prstGeom prst="rect">
            <a:avLst/>
          </a:prstGeom>
        </p:spPr>
      </p:pic>
      <p:pic>
        <p:nvPicPr>
          <p:cNvPr id="18" name="Рисунок 17">
            <a:extLst>
              <a:ext uri="{FF2B5EF4-FFF2-40B4-BE49-F238E27FC236}">
                <a16:creationId xmlns:a16="http://schemas.microsoft.com/office/drawing/2014/main" id="{5358E937-C6A5-461B-86A0-F7391F4E846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75497" y="5113297"/>
            <a:ext cx="1682499" cy="1682499"/>
          </a:xfrm>
          <a:prstGeom prst="rect">
            <a:avLst/>
          </a:prstGeom>
        </p:spPr>
      </p:pic>
    </p:spTree>
    <p:extLst>
      <p:ext uri="{BB962C8B-B14F-4D97-AF65-F5344CB8AC3E}">
        <p14:creationId xmlns:p14="http://schemas.microsoft.com/office/powerpoint/2010/main" val="3214132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1524000" y="6507163"/>
            <a:ext cx="9144000" cy="2714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0" y="6507163"/>
            <a:ext cx="12192000" cy="365125"/>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0363" algn="ctr" eaLnBrk="0" fontAlgn="base" hangingPunct="0">
              <a:spcBef>
                <a:spcPct val="0"/>
              </a:spcBef>
              <a:spcAft>
                <a:spcPct val="0"/>
              </a:spcAft>
              <a:defRPr/>
            </a:pPr>
            <a:r>
              <a:rPr lang="ru-RU" dirty="0">
                <a:solidFill>
                  <a:prstClr val="white"/>
                </a:solidFill>
                <a:latin typeface="Calibri"/>
              </a:rPr>
              <a:t>СПЕЦИАЛЬНЫЕ УСЛОВИЯ ПРОВЕДЕНИЯ ТЕКУЩЕЙ, ПРОМЕЖУТОЧНОЙ И ИТОГОВОЙ АТТЕСТАЦИИ ОБУЧАЮЩИХСЯ С ЗПР</a:t>
            </a: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573313"/>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838200" y="365125"/>
            <a:ext cx="10515600" cy="270555"/>
          </a:xfrm>
        </p:spPr>
        <p:txBody>
          <a:bodyPr>
            <a:normAutofit fontScale="90000"/>
          </a:bodyPr>
          <a:lstStyle/>
          <a:p>
            <a:pPr algn="ctr"/>
            <a:r>
              <a:rPr lang="ru-RU" altLang="ru-RU" sz="2000" cap="all" dirty="0"/>
              <a:t> </a:t>
            </a:r>
            <a:r>
              <a:rPr lang="ru-RU" altLang="ru-RU" sz="1600" cap="all" dirty="0">
                <a:latin typeface="Times New Roman" panose="02020603050405020304" pitchFamily="18" charset="0"/>
                <a:cs typeface="Times New Roman" panose="02020603050405020304" pitchFamily="18" charset="0"/>
              </a:rPr>
              <a:t>процедура проведения аттестации</a:t>
            </a:r>
          </a:p>
        </p:txBody>
      </p:sp>
      <p:sp useBgFill="1">
        <p:nvSpPr>
          <p:cNvPr id="4" name="Прямоугольник 3">
            <a:extLst>
              <a:ext uri="{FF2B5EF4-FFF2-40B4-BE49-F238E27FC236}">
                <a16:creationId xmlns:a16="http://schemas.microsoft.com/office/drawing/2014/main" id="{C8899E42-4FA2-49C3-A01D-B432BBE49066}"/>
              </a:ext>
            </a:extLst>
          </p:cNvPr>
          <p:cNvSpPr/>
          <p:nvPr/>
        </p:nvSpPr>
        <p:spPr>
          <a:xfrm>
            <a:off x="50800" y="951398"/>
            <a:ext cx="12090399" cy="4955203"/>
          </a:xfrm>
          <a:prstGeom prst="rect">
            <a:avLst/>
          </a:prstGeom>
          <a:ln>
            <a:solidFill>
              <a:schemeClr val="accent1">
                <a:shade val="50000"/>
              </a:schemeClr>
            </a:solidFill>
          </a:ln>
        </p:spPr>
        <p:txBody>
          <a:bodyPr wrap="square">
            <a:spAutoFit/>
          </a:bodyPr>
          <a:lstStyle/>
          <a:p>
            <a:pPr marL="342900" lvl="0" indent="-342900" algn="just">
              <a:spcAft>
                <a:spcPts val="0"/>
              </a:spcAft>
              <a:buFont typeface="Symbol" panose="05050102010706020507" pitchFamily="18" charset="2"/>
              <a:buChar char=""/>
            </a:pPr>
            <a:r>
              <a:rPr lang="ru-RU" sz="2400" cap="small" dirty="0">
                <a:latin typeface="Times New Roman" panose="02020603050405020304" pitchFamily="18" charset="0"/>
                <a:ea typeface="Times New Roman" panose="02020603050405020304" pitchFamily="18" charset="0"/>
              </a:rPr>
              <a:t>особую форму организации аттестации (в малой группе, индивидуальную) с учетом особых образовательных потребностей и индивидуальных особенностей обучающихся с ЗПР;</a:t>
            </a:r>
          </a:p>
          <a:p>
            <a:pPr marL="342900" lvl="0" indent="-342900" algn="just">
              <a:spcAft>
                <a:spcPts val="0"/>
              </a:spcAft>
              <a:buFont typeface="Symbol" panose="05050102010706020507" pitchFamily="18" charset="2"/>
              <a:buChar char=""/>
            </a:pPr>
            <a:r>
              <a:rPr lang="ru-RU" sz="2400" cap="small" dirty="0">
                <a:latin typeface="Times New Roman" panose="02020603050405020304" pitchFamily="18" charset="0"/>
                <a:ea typeface="Times New Roman" panose="02020603050405020304" pitchFamily="18" charset="0"/>
              </a:rPr>
              <a:t>привычную обстановку в классе (присутствие своего учителя, наличие привычных для обучающихся </a:t>
            </a:r>
            <a:r>
              <a:rPr lang="ru-RU" sz="2400" cap="small" dirty="0" err="1">
                <a:latin typeface="Times New Roman" panose="02020603050405020304" pitchFamily="18" charset="0"/>
                <a:ea typeface="Times New Roman" panose="02020603050405020304" pitchFamily="18" charset="0"/>
              </a:rPr>
              <a:t>мнестических</a:t>
            </a:r>
            <a:r>
              <a:rPr lang="ru-RU" sz="2400" cap="small" dirty="0">
                <a:latin typeface="Times New Roman" panose="02020603050405020304" pitchFamily="18" charset="0"/>
                <a:ea typeface="Times New Roman" panose="02020603050405020304" pitchFamily="18" charset="0"/>
              </a:rPr>
              <a:t> опор: наглядных схем, шаблонов общего хода выполнения заданий);</a:t>
            </a:r>
          </a:p>
          <a:p>
            <a:pPr marL="342900" lvl="0" indent="-342900" algn="just">
              <a:spcAft>
                <a:spcPts val="0"/>
              </a:spcAft>
              <a:buFont typeface="Symbol" panose="05050102010706020507" pitchFamily="18" charset="2"/>
              <a:buChar char=""/>
            </a:pPr>
            <a:r>
              <a:rPr lang="ru-RU" sz="2400" cap="small" dirty="0">
                <a:latin typeface="Times New Roman" panose="02020603050405020304" pitchFamily="18" charset="0"/>
                <a:ea typeface="Times New Roman" panose="02020603050405020304" pitchFamily="18" charset="0"/>
              </a:rPr>
              <a:t>присутствие в начале работы этапа общей организации деятельности;</a:t>
            </a:r>
          </a:p>
          <a:p>
            <a:pPr marL="342900" lvl="0" indent="-342900" algn="just">
              <a:spcAft>
                <a:spcPts val="0"/>
              </a:spcAft>
              <a:buFont typeface="Symbol" panose="05050102010706020507" pitchFamily="18" charset="2"/>
              <a:buChar char=""/>
            </a:pPr>
            <a:r>
              <a:rPr lang="ru-RU" sz="2400" cap="small" dirty="0" err="1">
                <a:latin typeface="Times New Roman" panose="02020603050405020304" pitchFamily="18" charset="0"/>
                <a:ea typeface="Times New Roman" panose="02020603050405020304" pitchFamily="18" charset="0"/>
              </a:rPr>
              <a:t>адаптирование</a:t>
            </a:r>
            <a:r>
              <a:rPr lang="ru-RU" sz="2400" cap="small" dirty="0">
                <a:latin typeface="Times New Roman" panose="02020603050405020304" pitchFamily="18" charset="0"/>
                <a:ea typeface="Times New Roman" panose="02020603050405020304" pitchFamily="18" charset="0"/>
              </a:rPr>
              <a:t> инструкции с учетом особых образовательных потребностей и индивидуальных трудностей обучающихся с ЗПР:</a:t>
            </a:r>
          </a:p>
          <a:p>
            <a:pPr indent="450215" algn="just">
              <a:spcAft>
                <a:spcPts val="0"/>
              </a:spcAft>
            </a:pPr>
            <a:r>
              <a:rPr lang="ru-RU" sz="2000" i="1" kern="50" cap="small" dirty="0">
                <a:solidFill>
                  <a:srgbClr val="00000A"/>
                </a:solidFill>
                <a:latin typeface="Times New Roman" panose="02020603050405020304" pitchFamily="18" charset="0"/>
                <a:ea typeface="Arial Unicode MS"/>
                <a:cs typeface="Calibri" panose="020F0502020204030204" pitchFamily="34" charset="0"/>
              </a:rPr>
              <a:t>1) упрощение формулировок по грамматическому и семантическому оформлению;</a:t>
            </a:r>
            <a:endParaRPr lang="ru-RU" sz="2000" i="1" kern="50" cap="small" dirty="0">
              <a:solidFill>
                <a:srgbClr val="00000A"/>
              </a:solidFill>
              <a:latin typeface="Calibri" panose="020F0502020204030204" pitchFamily="34" charset="0"/>
              <a:ea typeface="Arial Unicode MS"/>
              <a:cs typeface="Calibri" panose="020F0502020204030204" pitchFamily="34" charset="0"/>
            </a:endParaRPr>
          </a:p>
          <a:p>
            <a:pPr indent="450215" algn="just">
              <a:spcAft>
                <a:spcPts val="0"/>
              </a:spcAft>
            </a:pPr>
            <a:r>
              <a:rPr lang="ru-RU" sz="2000" i="1" kern="50" cap="small" dirty="0">
                <a:solidFill>
                  <a:srgbClr val="00000A"/>
                </a:solidFill>
                <a:latin typeface="Times New Roman" panose="02020603050405020304" pitchFamily="18" charset="0"/>
                <a:ea typeface="Arial Unicode MS"/>
                <a:cs typeface="Calibri" panose="020F0502020204030204" pitchFamily="34" charset="0"/>
              </a:rPr>
              <a:t>2) упрощение </a:t>
            </a:r>
            <a:r>
              <a:rPr lang="ru-RU" sz="2000" i="1" kern="50" cap="small" dirty="0" err="1">
                <a:solidFill>
                  <a:srgbClr val="00000A"/>
                </a:solidFill>
                <a:latin typeface="Times New Roman" panose="02020603050405020304" pitchFamily="18" charset="0"/>
                <a:ea typeface="Arial Unicode MS"/>
                <a:cs typeface="Calibri" panose="020F0502020204030204" pitchFamily="34" charset="0"/>
              </a:rPr>
              <a:t>многозвеньевой</a:t>
            </a:r>
            <a:r>
              <a:rPr lang="ru-RU" sz="2000" i="1" kern="50" cap="small" dirty="0">
                <a:solidFill>
                  <a:srgbClr val="00000A"/>
                </a:solidFill>
                <a:latin typeface="Times New Roman" panose="02020603050405020304" pitchFamily="18" charset="0"/>
                <a:ea typeface="Arial Unicode MS"/>
                <a:cs typeface="Calibri" panose="020F0502020204030204" pitchFamily="34" charset="0"/>
              </a:rPr>
              <a:t> инструкции посредством деления ее на короткие смысловые единицы, задающие </a:t>
            </a:r>
            <a:r>
              <a:rPr lang="ru-RU" sz="2000" i="1" kern="50" cap="small" dirty="0" err="1">
                <a:solidFill>
                  <a:srgbClr val="00000A"/>
                </a:solidFill>
                <a:latin typeface="Times New Roman" panose="02020603050405020304" pitchFamily="18" charset="0"/>
                <a:ea typeface="Arial Unicode MS"/>
                <a:cs typeface="Calibri" panose="020F0502020204030204" pitchFamily="34" charset="0"/>
              </a:rPr>
              <a:t>поэтапность</a:t>
            </a:r>
            <a:r>
              <a:rPr lang="ru-RU" sz="2000" i="1" kern="50" cap="small" dirty="0">
                <a:solidFill>
                  <a:srgbClr val="00000A"/>
                </a:solidFill>
                <a:latin typeface="Times New Roman" panose="02020603050405020304" pitchFamily="18" charset="0"/>
                <a:ea typeface="Arial Unicode MS"/>
                <a:cs typeface="Calibri" panose="020F0502020204030204" pitchFamily="34" charset="0"/>
              </a:rPr>
              <a:t> (</a:t>
            </a:r>
            <a:r>
              <a:rPr lang="ru-RU" sz="2000" i="1" kern="50" cap="small" dirty="0" err="1">
                <a:solidFill>
                  <a:srgbClr val="00000A"/>
                </a:solidFill>
                <a:latin typeface="Times New Roman" panose="02020603050405020304" pitchFamily="18" charset="0"/>
                <a:ea typeface="Arial Unicode MS"/>
                <a:cs typeface="Calibri" panose="020F0502020204030204" pitchFamily="34" charset="0"/>
              </a:rPr>
              <a:t>пошаговость</a:t>
            </a:r>
            <a:r>
              <a:rPr lang="ru-RU" sz="2000" i="1" kern="50" cap="small" dirty="0">
                <a:solidFill>
                  <a:srgbClr val="00000A"/>
                </a:solidFill>
                <a:latin typeface="Times New Roman" panose="02020603050405020304" pitchFamily="18" charset="0"/>
                <a:ea typeface="Arial Unicode MS"/>
                <a:cs typeface="Calibri" panose="020F0502020204030204" pitchFamily="34" charset="0"/>
              </a:rPr>
              <a:t>) выполнения задания;</a:t>
            </a:r>
            <a:endParaRPr lang="ru-RU" sz="2000" i="1" kern="50" cap="small" dirty="0">
              <a:solidFill>
                <a:srgbClr val="00000A"/>
              </a:solidFill>
              <a:latin typeface="Calibri" panose="020F0502020204030204" pitchFamily="34" charset="0"/>
              <a:ea typeface="Arial Unicode MS"/>
              <a:cs typeface="Calibri" panose="020F0502020204030204" pitchFamily="34" charset="0"/>
            </a:endParaRPr>
          </a:p>
          <a:p>
            <a:pPr indent="450215" algn="just">
              <a:spcAft>
                <a:spcPts val="0"/>
              </a:spcAft>
            </a:pPr>
            <a:r>
              <a:rPr lang="ru-RU" sz="2000" i="1" kern="50" cap="small" dirty="0">
                <a:solidFill>
                  <a:srgbClr val="00000A"/>
                </a:solidFill>
                <a:latin typeface="Times New Roman" panose="02020603050405020304" pitchFamily="18" charset="0"/>
                <a:ea typeface="Arial Unicode MS"/>
                <a:cs typeface="Calibri" panose="020F0502020204030204" pitchFamily="34" charset="0"/>
              </a:rPr>
              <a:t>3) в дополнение к письменной инструкции к заданию, при необходимости, она дополнительно прочитывается педагогом вслух в медленном темпе с четкими смысловыми акцентами;</a:t>
            </a:r>
            <a:endParaRPr lang="ru-RU" sz="2000" i="1" kern="50" cap="small" dirty="0">
              <a:solidFill>
                <a:srgbClr val="00000A"/>
              </a:solidFill>
              <a:latin typeface="Calibri" panose="020F0502020204030204" pitchFamily="34" charset="0"/>
              <a:ea typeface="Arial Unicode MS"/>
              <a:cs typeface="Calibri" panose="020F0502020204030204" pitchFamily="34" charset="0"/>
            </a:endParaRPr>
          </a:p>
        </p:txBody>
      </p:sp>
    </p:spTree>
    <p:extLst>
      <p:ext uri="{BB962C8B-B14F-4D97-AF65-F5344CB8AC3E}">
        <p14:creationId xmlns:p14="http://schemas.microsoft.com/office/powerpoint/2010/main" val="1740345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1524000" y="6507163"/>
            <a:ext cx="9144000" cy="2714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a:off x="0" y="0"/>
            <a:ext cx="12192000" cy="154583"/>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0" y="6507163"/>
            <a:ext cx="12192000" cy="365125"/>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0363" algn="ctr" eaLnBrk="0" fontAlgn="base" hangingPunct="0">
              <a:spcBef>
                <a:spcPct val="0"/>
              </a:spcBef>
              <a:spcAft>
                <a:spcPct val="0"/>
              </a:spcAft>
              <a:defRPr/>
            </a:pPr>
            <a:r>
              <a:rPr lang="ru-RU" dirty="0">
                <a:solidFill>
                  <a:prstClr val="white"/>
                </a:solidFill>
                <a:latin typeface="Calibri"/>
              </a:rPr>
              <a:t>СПЕЦИАЛЬНЫЕ УСЛОВИЯ ПРОВЕДЕНИЯ ТЕКУЩЕЙ, ПРОМЕЖУТОЧНОЙ И ИТОГОВОЙ АТТЕСТАЦИИ ОБУЧАЮЩИХСЯ С ЗПР</a:t>
            </a: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437138"/>
            <a:ext cx="12192000" cy="45719"/>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838200" y="166583"/>
            <a:ext cx="10515600" cy="270555"/>
          </a:xfrm>
        </p:spPr>
        <p:txBody>
          <a:bodyPr>
            <a:normAutofit fontScale="90000"/>
          </a:bodyPr>
          <a:lstStyle/>
          <a:p>
            <a:pPr algn="ctr"/>
            <a:r>
              <a:rPr lang="ru-RU" altLang="ru-RU" sz="2000" cap="all" dirty="0"/>
              <a:t> </a:t>
            </a:r>
            <a:r>
              <a:rPr lang="ru-RU" altLang="ru-RU" sz="1600" cap="all" dirty="0">
                <a:latin typeface="Times New Roman" panose="02020603050405020304" pitchFamily="18" charset="0"/>
                <a:cs typeface="Times New Roman" panose="02020603050405020304" pitchFamily="18" charset="0"/>
              </a:rPr>
              <a:t>процедура проведения аттестации</a:t>
            </a:r>
          </a:p>
        </p:txBody>
      </p:sp>
      <p:sp>
        <p:nvSpPr>
          <p:cNvPr id="9" name="Прямоугольник 8">
            <a:extLst>
              <a:ext uri="{FF2B5EF4-FFF2-40B4-BE49-F238E27FC236}">
                <a16:creationId xmlns:a16="http://schemas.microsoft.com/office/drawing/2014/main" id="{767067AB-0790-48F4-9C94-F716F92284DC}"/>
              </a:ext>
            </a:extLst>
          </p:cNvPr>
          <p:cNvSpPr/>
          <p:nvPr/>
        </p:nvSpPr>
        <p:spPr>
          <a:xfrm>
            <a:off x="386746" y="576072"/>
            <a:ext cx="11564462" cy="5632311"/>
          </a:xfrm>
          <a:prstGeom prst="rect">
            <a:avLst/>
          </a:prstGeom>
          <a:ln>
            <a:solidFill>
              <a:schemeClr val="accent1">
                <a:lumMod val="50000"/>
              </a:schemeClr>
            </a:solidFill>
          </a:ln>
        </p:spPr>
        <p:txBody>
          <a:bodyPr wrap="square">
            <a:spAutoFit/>
          </a:bodyPr>
          <a:lstStyle/>
          <a:p>
            <a:pPr marL="342900" lvl="0" indent="-342900" algn="just">
              <a:spcAft>
                <a:spcPts val="0"/>
              </a:spcAft>
              <a:buFont typeface="Symbol" panose="05050102010706020507" pitchFamily="18" charset="2"/>
              <a:buChar char=""/>
            </a:pPr>
            <a:r>
              <a:rPr lang="ru-RU" sz="2400" cap="small" dirty="0">
                <a:latin typeface="Times New Roman" panose="02020603050405020304" pitchFamily="18" charset="0"/>
                <a:ea typeface="Times New Roman" panose="02020603050405020304" pitchFamily="18" charset="0"/>
              </a:rPr>
              <a:t>при необходимости </a:t>
            </a:r>
            <a:r>
              <a:rPr lang="ru-RU" sz="2400" cap="small" dirty="0" err="1">
                <a:latin typeface="Times New Roman" panose="02020603050405020304" pitchFamily="18" charset="0"/>
                <a:ea typeface="Times New Roman" panose="02020603050405020304" pitchFamily="18" charset="0"/>
              </a:rPr>
              <a:t>адаптирование</a:t>
            </a:r>
            <a:r>
              <a:rPr lang="ru-RU" sz="2400" cap="small" dirty="0">
                <a:latin typeface="Times New Roman" panose="02020603050405020304" pitchFamily="18" charset="0"/>
                <a:ea typeface="Times New Roman" panose="02020603050405020304" pitchFamily="18" charset="0"/>
              </a:rPr>
              <a:t> текста задания с учетом особых образовательных потребностей и индивидуальных трудностей обучающихся с ЗПР (более крупный шрифт, четкое отграничение одного задания от другого; упрощение формулировок задания по грамматическому и семантическому оформлению и др.);</a:t>
            </a:r>
          </a:p>
          <a:p>
            <a:pPr marL="342900" lvl="0" indent="-342900" algn="just">
              <a:spcAft>
                <a:spcPts val="0"/>
              </a:spcAft>
              <a:buFont typeface="Symbol" panose="05050102010706020507" pitchFamily="18" charset="2"/>
              <a:buChar char=""/>
            </a:pPr>
            <a:r>
              <a:rPr lang="ru-RU" sz="2400" cap="small" dirty="0">
                <a:latin typeface="Times New Roman" panose="02020603050405020304" pitchFamily="18" charset="0"/>
                <a:ea typeface="Times New Roman" panose="02020603050405020304" pitchFamily="18" charset="0"/>
              </a:rPr>
              <a:t>при необходимости предоставление дифференцированной помощи: стимулирующей (одобрение, эмоциональная поддержка), организующей (привлечение внимания, концентрирование на выполнении работы, напоминание о необходимости самопроверки), направляющей (повторение и разъяснение инструкции к заданию);</a:t>
            </a:r>
          </a:p>
          <a:p>
            <a:pPr marL="342900" lvl="0" indent="-342900" algn="just">
              <a:spcAft>
                <a:spcPts val="0"/>
              </a:spcAft>
              <a:buFont typeface="Symbol" panose="05050102010706020507" pitchFamily="18" charset="2"/>
              <a:buChar char=""/>
            </a:pPr>
            <a:r>
              <a:rPr lang="ru-RU" sz="2400" cap="small" dirty="0">
                <a:latin typeface="Times New Roman" panose="02020603050405020304" pitchFamily="18" charset="0"/>
                <a:ea typeface="Times New Roman" panose="02020603050405020304" pitchFamily="18" charset="0"/>
              </a:rPr>
              <a:t>увеличение времени на выполнение заданий;  </a:t>
            </a:r>
          </a:p>
          <a:p>
            <a:pPr marL="342900" lvl="0" indent="-342900" algn="just">
              <a:spcAft>
                <a:spcPts val="0"/>
              </a:spcAft>
              <a:buFont typeface="Symbol" panose="05050102010706020507" pitchFamily="18" charset="2"/>
              <a:buChar char=""/>
            </a:pPr>
            <a:r>
              <a:rPr lang="ru-RU" sz="2400" cap="small" dirty="0">
                <a:latin typeface="Times New Roman" panose="02020603050405020304" pitchFamily="18" charset="0"/>
                <a:ea typeface="Times New Roman" panose="02020603050405020304" pitchFamily="18" charset="0"/>
              </a:rPr>
              <a:t>возможность организации короткого перерыва (10-15 мин) при нарастании в поведении ребенка проявлений утомления, истощения; </a:t>
            </a:r>
          </a:p>
          <a:p>
            <a:pPr marL="342900" lvl="0" indent="-342900" algn="just">
              <a:spcAft>
                <a:spcPts val="0"/>
              </a:spcAft>
              <a:buFont typeface="Symbol" panose="05050102010706020507" pitchFamily="18" charset="2"/>
              <a:buChar char=""/>
            </a:pPr>
            <a:r>
              <a:rPr lang="ru-RU" sz="2400" cap="small" dirty="0">
                <a:latin typeface="Times New Roman" panose="02020603050405020304" pitchFamily="18" charset="0"/>
                <a:ea typeface="Times New Roman" panose="02020603050405020304" pitchFamily="18" charset="0"/>
              </a:rPr>
              <a:t>недопустимыми являются негативные реакции со стороны педагога, создание ситуаций, приводящих к эмоциональному травмированию ребенка.</a:t>
            </a:r>
          </a:p>
        </p:txBody>
      </p:sp>
    </p:spTree>
    <p:extLst>
      <p:ext uri="{BB962C8B-B14F-4D97-AF65-F5344CB8AC3E}">
        <p14:creationId xmlns:p14="http://schemas.microsoft.com/office/powerpoint/2010/main" val="3799158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1524000" y="6507163"/>
            <a:ext cx="9144000" cy="2714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0" y="6265889"/>
            <a:ext cx="12192000" cy="592111"/>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0363" algn="ctr" eaLnBrk="0" fontAlgn="base" hangingPunct="0">
              <a:spcBef>
                <a:spcPct val="0"/>
              </a:spcBef>
              <a:spcAft>
                <a:spcPct val="0"/>
              </a:spcAft>
              <a:defRPr/>
            </a:pPr>
            <a:r>
              <a:rPr lang="ru-RU" dirty="0">
                <a:solidFill>
                  <a:prstClr val="white"/>
                </a:solidFill>
                <a:latin typeface="Calibri"/>
              </a:rPr>
              <a:t>ОЦЕНКА ПРЕДМЕТНЫХ РЕЗУЛЬТАТОВ</a:t>
            </a: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635680"/>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838200" y="365126"/>
            <a:ext cx="10515600" cy="238126"/>
          </a:xfrm>
        </p:spPr>
        <p:txBody>
          <a:bodyPr>
            <a:normAutofit fontScale="90000"/>
          </a:bodyPr>
          <a:lstStyle/>
          <a:p>
            <a:pPr algn="ctr"/>
            <a:r>
              <a:rPr lang="ru-RU" altLang="ru-RU" sz="2000" cap="all" dirty="0"/>
              <a:t> </a:t>
            </a:r>
            <a:r>
              <a:rPr lang="ru-RU" altLang="ru-RU" sz="1600" cap="all" dirty="0">
                <a:latin typeface="Times New Roman" panose="02020603050405020304" pitchFamily="18" charset="0"/>
                <a:cs typeface="Times New Roman" panose="02020603050405020304" pitchFamily="18" charset="0"/>
              </a:rPr>
              <a:t>ДИФЕЕРЕНЦИРОАННЫЙ ПОДХОД</a:t>
            </a:r>
          </a:p>
        </p:txBody>
      </p:sp>
      <p:sp>
        <p:nvSpPr>
          <p:cNvPr id="2" name="Объект 1">
            <a:extLst>
              <a:ext uri="{FF2B5EF4-FFF2-40B4-BE49-F238E27FC236}">
                <a16:creationId xmlns:a16="http://schemas.microsoft.com/office/drawing/2014/main" id="{48CCF227-2019-4EFE-B14E-32EBD3B9D2CB}"/>
              </a:ext>
            </a:extLst>
          </p:cNvPr>
          <p:cNvSpPr>
            <a:spLocks noGrp="1"/>
          </p:cNvSpPr>
          <p:nvPr>
            <p:ph idx="1"/>
          </p:nvPr>
        </p:nvSpPr>
        <p:spPr>
          <a:xfrm>
            <a:off x="101601" y="776290"/>
            <a:ext cx="11647356" cy="5332437"/>
          </a:xfrm>
        </p:spPr>
        <p:txBody>
          <a:bodyPr/>
          <a:lstStyle/>
          <a:p>
            <a:pPr marL="0" indent="0" algn="ctr">
              <a:buNone/>
            </a:pPr>
            <a:r>
              <a:rPr lang="ru-RU" dirty="0"/>
              <a:t>Определение группы потребностей</a:t>
            </a:r>
          </a:p>
          <a:p>
            <a:pPr marL="0" indent="0" algn="ctr">
              <a:buNone/>
            </a:pPr>
            <a:endParaRPr lang="ru-RU" dirty="0"/>
          </a:p>
        </p:txBody>
      </p:sp>
      <p:sp>
        <p:nvSpPr>
          <p:cNvPr id="3" name="Прямоугольник: скругленные углы 2">
            <a:extLst>
              <a:ext uri="{FF2B5EF4-FFF2-40B4-BE49-F238E27FC236}">
                <a16:creationId xmlns:a16="http://schemas.microsoft.com/office/drawing/2014/main" id="{C2606C5A-D680-460F-9149-7CBFF95E41C7}"/>
              </a:ext>
            </a:extLst>
          </p:cNvPr>
          <p:cNvSpPr/>
          <p:nvPr/>
        </p:nvSpPr>
        <p:spPr>
          <a:xfrm>
            <a:off x="227350" y="1588958"/>
            <a:ext cx="2593299" cy="524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Для детей первой группы</a:t>
            </a:r>
          </a:p>
        </p:txBody>
      </p:sp>
      <p:sp>
        <p:nvSpPr>
          <p:cNvPr id="9" name="Прямоугольник: скругленные углы 8">
            <a:extLst>
              <a:ext uri="{FF2B5EF4-FFF2-40B4-BE49-F238E27FC236}">
                <a16:creationId xmlns:a16="http://schemas.microsoft.com/office/drawing/2014/main" id="{03F8BE41-DBD1-4D0A-BE30-2102934F2A53}"/>
              </a:ext>
            </a:extLst>
          </p:cNvPr>
          <p:cNvSpPr/>
          <p:nvPr/>
        </p:nvSpPr>
        <p:spPr>
          <a:xfrm>
            <a:off x="3212891" y="1588958"/>
            <a:ext cx="2593299" cy="524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Для детей второй группы</a:t>
            </a:r>
          </a:p>
        </p:txBody>
      </p:sp>
      <p:sp>
        <p:nvSpPr>
          <p:cNvPr id="11" name="Прямоугольник: скругленные углы 10">
            <a:extLst>
              <a:ext uri="{FF2B5EF4-FFF2-40B4-BE49-F238E27FC236}">
                <a16:creationId xmlns:a16="http://schemas.microsoft.com/office/drawing/2014/main" id="{AA0BA477-5FFD-4789-88C8-6501299EE395}"/>
              </a:ext>
            </a:extLst>
          </p:cNvPr>
          <p:cNvSpPr/>
          <p:nvPr/>
        </p:nvSpPr>
        <p:spPr>
          <a:xfrm>
            <a:off x="6215920" y="1588957"/>
            <a:ext cx="2593299" cy="524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Для детей третьей группы</a:t>
            </a:r>
          </a:p>
        </p:txBody>
      </p:sp>
      <p:sp>
        <p:nvSpPr>
          <p:cNvPr id="12" name="Прямоугольник: скругленные углы 11">
            <a:extLst>
              <a:ext uri="{FF2B5EF4-FFF2-40B4-BE49-F238E27FC236}">
                <a16:creationId xmlns:a16="http://schemas.microsoft.com/office/drawing/2014/main" id="{19A1AA76-13A1-4ACA-B0BC-C898E61B8674}"/>
              </a:ext>
            </a:extLst>
          </p:cNvPr>
          <p:cNvSpPr/>
          <p:nvPr/>
        </p:nvSpPr>
        <p:spPr>
          <a:xfrm>
            <a:off x="9371350" y="1588956"/>
            <a:ext cx="2593299" cy="524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Для детей четвертой группы</a:t>
            </a:r>
          </a:p>
        </p:txBody>
      </p:sp>
      <p:sp>
        <p:nvSpPr>
          <p:cNvPr id="13" name="Прямоугольник: скругленные углы 12">
            <a:extLst>
              <a:ext uri="{FF2B5EF4-FFF2-40B4-BE49-F238E27FC236}">
                <a16:creationId xmlns:a16="http://schemas.microsoft.com/office/drawing/2014/main" id="{A9A1DCFF-AC26-4509-A17F-8DAB665A020B}"/>
              </a:ext>
            </a:extLst>
          </p:cNvPr>
          <p:cNvSpPr/>
          <p:nvPr/>
        </p:nvSpPr>
        <p:spPr>
          <a:xfrm>
            <a:off x="227350" y="2372532"/>
            <a:ext cx="2593299" cy="116514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Адаптация пространственной и временной организации среды</a:t>
            </a:r>
          </a:p>
        </p:txBody>
      </p:sp>
      <p:sp>
        <p:nvSpPr>
          <p:cNvPr id="14" name="Прямоугольник: скругленные углы 13">
            <a:extLst>
              <a:ext uri="{FF2B5EF4-FFF2-40B4-BE49-F238E27FC236}">
                <a16:creationId xmlns:a16="http://schemas.microsoft.com/office/drawing/2014/main" id="{C2168580-74A1-41C1-8612-C816214DFDE1}"/>
              </a:ext>
            </a:extLst>
          </p:cNvPr>
          <p:cNvSpPr/>
          <p:nvPr/>
        </p:nvSpPr>
        <p:spPr>
          <a:xfrm>
            <a:off x="3212890" y="2442028"/>
            <a:ext cx="2593299" cy="160531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Адаптация пространственной и временной организации среды</a:t>
            </a:r>
          </a:p>
          <a:p>
            <a:pPr algn="ctr"/>
            <a:endParaRPr lang="ru-RU" dirty="0">
              <a:solidFill>
                <a:schemeClr val="tx1"/>
              </a:solidFill>
            </a:endParaRPr>
          </a:p>
          <a:p>
            <a:pPr algn="ctr"/>
            <a:r>
              <a:rPr lang="ru-RU" dirty="0">
                <a:solidFill>
                  <a:schemeClr val="tx1"/>
                </a:solidFill>
              </a:rPr>
              <a:t>Адаптация ресурса</a:t>
            </a:r>
          </a:p>
        </p:txBody>
      </p:sp>
      <p:cxnSp>
        <p:nvCxnSpPr>
          <p:cNvPr id="5" name="Прямая соединительная линия 4">
            <a:extLst>
              <a:ext uri="{FF2B5EF4-FFF2-40B4-BE49-F238E27FC236}">
                <a16:creationId xmlns:a16="http://schemas.microsoft.com/office/drawing/2014/main" id="{303F0ED0-A144-4F69-B729-8B1DDC271BDF}"/>
              </a:ext>
            </a:extLst>
          </p:cNvPr>
          <p:cNvCxnSpPr/>
          <p:nvPr/>
        </p:nvCxnSpPr>
        <p:spPr>
          <a:xfrm>
            <a:off x="3452732" y="3717561"/>
            <a:ext cx="2113613"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Прямоугольник: скругленные углы 16">
            <a:extLst>
              <a:ext uri="{FF2B5EF4-FFF2-40B4-BE49-F238E27FC236}">
                <a16:creationId xmlns:a16="http://schemas.microsoft.com/office/drawing/2014/main" id="{34FAD637-912D-403B-B361-C084520A9D35}"/>
              </a:ext>
            </a:extLst>
          </p:cNvPr>
          <p:cNvSpPr/>
          <p:nvPr/>
        </p:nvSpPr>
        <p:spPr>
          <a:xfrm>
            <a:off x="6195934" y="2442027"/>
            <a:ext cx="2593299" cy="282701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Адаптация пространственной и временной организации среды</a:t>
            </a:r>
          </a:p>
          <a:p>
            <a:pPr algn="ctr"/>
            <a:r>
              <a:rPr lang="ru-RU" dirty="0">
                <a:solidFill>
                  <a:schemeClr val="tx1"/>
                </a:solidFill>
              </a:rPr>
              <a:t>Адаптация ресурса с использованием дополнительных средств</a:t>
            </a:r>
          </a:p>
          <a:p>
            <a:pPr algn="ctr"/>
            <a:r>
              <a:rPr lang="ru-RU" dirty="0">
                <a:solidFill>
                  <a:schemeClr val="tx1"/>
                </a:solidFill>
              </a:rPr>
              <a:t>Адаптация оценочных шкал</a:t>
            </a:r>
          </a:p>
        </p:txBody>
      </p:sp>
      <p:cxnSp>
        <p:nvCxnSpPr>
          <p:cNvPr id="18" name="Прямая соединительная линия 17">
            <a:extLst>
              <a:ext uri="{FF2B5EF4-FFF2-40B4-BE49-F238E27FC236}">
                <a16:creationId xmlns:a16="http://schemas.microsoft.com/office/drawing/2014/main" id="{654DE8CF-6628-4CD9-B1B8-C0F86049B8DF}"/>
              </a:ext>
            </a:extLst>
          </p:cNvPr>
          <p:cNvCxnSpPr/>
          <p:nvPr/>
        </p:nvCxnSpPr>
        <p:spPr>
          <a:xfrm>
            <a:off x="6323343" y="3548923"/>
            <a:ext cx="21136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2A4D10FD-5937-41DA-94A3-62906D95CED8}"/>
              </a:ext>
            </a:extLst>
          </p:cNvPr>
          <p:cNvCxnSpPr/>
          <p:nvPr/>
        </p:nvCxnSpPr>
        <p:spPr>
          <a:xfrm>
            <a:off x="6455760" y="4663889"/>
            <a:ext cx="2113613"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Прямоугольник: скругленные углы 21">
            <a:extLst>
              <a:ext uri="{FF2B5EF4-FFF2-40B4-BE49-F238E27FC236}">
                <a16:creationId xmlns:a16="http://schemas.microsoft.com/office/drawing/2014/main" id="{18D6F33A-E66D-44CE-B7E5-4E13A0259762}"/>
              </a:ext>
            </a:extLst>
          </p:cNvPr>
          <p:cNvSpPr/>
          <p:nvPr/>
        </p:nvSpPr>
        <p:spPr>
          <a:xfrm>
            <a:off x="9049060" y="2270773"/>
            <a:ext cx="2959724" cy="391573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a:p>
            <a:pPr algn="ctr"/>
            <a:r>
              <a:rPr lang="ru-RU" dirty="0">
                <a:solidFill>
                  <a:schemeClr val="tx1"/>
                </a:solidFill>
              </a:rPr>
              <a:t>Адаптация пространственной и временной организации среды</a:t>
            </a:r>
          </a:p>
          <a:p>
            <a:pPr algn="ctr"/>
            <a:r>
              <a:rPr lang="ru-RU" dirty="0">
                <a:solidFill>
                  <a:schemeClr val="tx1"/>
                </a:solidFill>
              </a:rPr>
              <a:t>Адаптация ресурса</a:t>
            </a:r>
          </a:p>
          <a:p>
            <a:pPr algn="ctr"/>
            <a:r>
              <a:rPr lang="ru-RU" dirty="0">
                <a:solidFill>
                  <a:schemeClr val="tx1"/>
                </a:solidFill>
              </a:rPr>
              <a:t>Адаптация сценария урока-контроля</a:t>
            </a:r>
          </a:p>
          <a:p>
            <a:pPr algn="ctr"/>
            <a:r>
              <a:rPr lang="ru-RU" dirty="0">
                <a:solidFill>
                  <a:schemeClr val="tx1"/>
                </a:solidFill>
              </a:rPr>
              <a:t>Адаптация оценочных шкал</a:t>
            </a:r>
          </a:p>
          <a:p>
            <a:pPr algn="ctr"/>
            <a:r>
              <a:rPr lang="ru-RU" dirty="0">
                <a:solidFill>
                  <a:schemeClr val="tx1"/>
                </a:solidFill>
              </a:rPr>
              <a:t>Адаптация контрольно-измерительных материалов</a:t>
            </a:r>
          </a:p>
          <a:p>
            <a:pPr algn="ctr"/>
            <a:r>
              <a:rPr lang="ru-RU" dirty="0">
                <a:solidFill>
                  <a:schemeClr val="tx1"/>
                </a:solidFill>
              </a:rPr>
              <a:t>Дополнительные условия</a:t>
            </a:r>
          </a:p>
          <a:p>
            <a:pPr algn="ctr"/>
            <a:endParaRPr lang="ru-RU" dirty="0">
              <a:solidFill>
                <a:schemeClr val="tx1"/>
              </a:solidFill>
            </a:endParaRPr>
          </a:p>
        </p:txBody>
      </p:sp>
      <p:cxnSp>
        <p:nvCxnSpPr>
          <p:cNvPr id="24" name="Прямая соединительная линия 23">
            <a:extLst>
              <a:ext uri="{FF2B5EF4-FFF2-40B4-BE49-F238E27FC236}">
                <a16:creationId xmlns:a16="http://schemas.microsoft.com/office/drawing/2014/main" id="{33A20D95-6785-4424-B839-71D968EFAE68}"/>
              </a:ext>
            </a:extLst>
          </p:cNvPr>
          <p:cNvCxnSpPr/>
          <p:nvPr/>
        </p:nvCxnSpPr>
        <p:spPr>
          <a:xfrm>
            <a:off x="9491272" y="3429000"/>
            <a:ext cx="21136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id="{74D59A54-7802-49CC-8B2E-1B6A8ABD1AE9}"/>
              </a:ext>
            </a:extLst>
          </p:cNvPr>
          <p:cNvCxnSpPr/>
          <p:nvPr/>
        </p:nvCxnSpPr>
        <p:spPr>
          <a:xfrm>
            <a:off x="9491272" y="3717561"/>
            <a:ext cx="21136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id="{647A1DBC-31C9-4430-A596-DD077F19189D}"/>
              </a:ext>
            </a:extLst>
          </p:cNvPr>
          <p:cNvCxnSpPr/>
          <p:nvPr/>
        </p:nvCxnSpPr>
        <p:spPr>
          <a:xfrm>
            <a:off x="9611193" y="4230220"/>
            <a:ext cx="21136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id="{6CE789DF-8C45-4F53-8334-18FFD70D77E4}"/>
              </a:ext>
            </a:extLst>
          </p:cNvPr>
          <p:cNvCxnSpPr/>
          <p:nvPr/>
        </p:nvCxnSpPr>
        <p:spPr>
          <a:xfrm>
            <a:off x="9491272" y="4704846"/>
            <a:ext cx="21136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28095824-B343-4A2E-A39C-88F74EF6A5F1}"/>
              </a:ext>
            </a:extLst>
          </p:cNvPr>
          <p:cNvCxnSpPr/>
          <p:nvPr/>
        </p:nvCxnSpPr>
        <p:spPr>
          <a:xfrm>
            <a:off x="9611193" y="5541096"/>
            <a:ext cx="211361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015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1524000" y="6507163"/>
            <a:ext cx="9144000" cy="2714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0" y="6557605"/>
            <a:ext cx="12192000" cy="300395"/>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0363" algn="ctr" eaLnBrk="0" fontAlgn="base" hangingPunct="0">
              <a:spcBef>
                <a:spcPct val="0"/>
              </a:spcBef>
              <a:spcAft>
                <a:spcPct val="0"/>
              </a:spcAft>
              <a:defRPr/>
            </a:pPr>
            <a:r>
              <a:rPr lang="ru-RU" dirty="0">
                <a:solidFill>
                  <a:prstClr val="white"/>
                </a:solidFill>
                <a:latin typeface="Calibri"/>
              </a:rPr>
              <a:t>ОЦЕНКА ПРЕДМЕТНЫХ РЕЗУЛЬТАТОВ</a:t>
            </a: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635680"/>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838200" y="365126"/>
            <a:ext cx="10515600" cy="238126"/>
          </a:xfrm>
        </p:spPr>
        <p:txBody>
          <a:bodyPr>
            <a:normAutofit fontScale="90000"/>
          </a:bodyPr>
          <a:lstStyle/>
          <a:p>
            <a:pPr algn="ctr"/>
            <a:r>
              <a:rPr lang="ru-RU" altLang="ru-RU" sz="2000" cap="all" dirty="0"/>
              <a:t> </a:t>
            </a:r>
            <a:r>
              <a:rPr lang="ru-RU" altLang="ru-RU" sz="1600" cap="all" dirty="0">
                <a:latin typeface="Times New Roman" panose="02020603050405020304" pitchFamily="18" charset="0"/>
                <a:cs typeface="Times New Roman" panose="02020603050405020304" pitchFamily="18" charset="0"/>
              </a:rPr>
              <a:t>ДИФЕЕРЕНЦИРОАННЫЙ ПОДХОД</a:t>
            </a:r>
          </a:p>
        </p:txBody>
      </p:sp>
      <p:sp>
        <p:nvSpPr>
          <p:cNvPr id="13" name="Прямоугольник: скругленные углы 12">
            <a:extLst>
              <a:ext uri="{FF2B5EF4-FFF2-40B4-BE49-F238E27FC236}">
                <a16:creationId xmlns:a16="http://schemas.microsoft.com/office/drawing/2014/main" id="{A9A1DCFF-AC26-4509-A17F-8DAB665A020B}"/>
              </a:ext>
            </a:extLst>
          </p:cNvPr>
          <p:cNvSpPr/>
          <p:nvPr/>
        </p:nvSpPr>
        <p:spPr>
          <a:xfrm>
            <a:off x="101601" y="933019"/>
            <a:ext cx="2593299" cy="116514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Адаптация пространственной и временной организации среды</a:t>
            </a:r>
          </a:p>
        </p:txBody>
      </p:sp>
      <p:sp>
        <p:nvSpPr>
          <p:cNvPr id="14" name="Прямоугольник: скругленные углы 13">
            <a:extLst>
              <a:ext uri="{FF2B5EF4-FFF2-40B4-BE49-F238E27FC236}">
                <a16:creationId xmlns:a16="http://schemas.microsoft.com/office/drawing/2014/main" id="{C2168580-74A1-41C1-8612-C816214DFDE1}"/>
              </a:ext>
            </a:extLst>
          </p:cNvPr>
          <p:cNvSpPr/>
          <p:nvPr/>
        </p:nvSpPr>
        <p:spPr>
          <a:xfrm>
            <a:off x="3142941" y="917576"/>
            <a:ext cx="2593299" cy="116514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a:p>
            <a:pPr algn="ctr"/>
            <a:r>
              <a:rPr lang="ru-RU" dirty="0">
                <a:solidFill>
                  <a:schemeClr val="tx1"/>
                </a:solidFill>
              </a:rPr>
              <a:t>Адаптация ресурса</a:t>
            </a:r>
          </a:p>
        </p:txBody>
      </p:sp>
      <p:sp>
        <p:nvSpPr>
          <p:cNvPr id="17" name="Прямоугольник: скругленные углы 16">
            <a:extLst>
              <a:ext uri="{FF2B5EF4-FFF2-40B4-BE49-F238E27FC236}">
                <a16:creationId xmlns:a16="http://schemas.microsoft.com/office/drawing/2014/main" id="{34FAD637-912D-403B-B361-C084520A9D35}"/>
              </a:ext>
            </a:extLst>
          </p:cNvPr>
          <p:cNvSpPr/>
          <p:nvPr/>
        </p:nvSpPr>
        <p:spPr>
          <a:xfrm>
            <a:off x="6177615" y="890547"/>
            <a:ext cx="2593299" cy="116514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Адаптация ресурса с использованием дополнительных средств</a:t>
            </a:r>
          </a:p>
        </p:txBody>
      </p:sp>
      <p:sp>
        <p:nvSpPr>
          <p:cNvPr id="22" name="Прямоугольник: скругленные углы 21">
            <a:extLst>
              <a:ext uri="{FF2B5EF4-FFF2-40B4-BE49-F238E27FC236}">
                <a16:creationId xmlns:a16="http://schemas.microsoft.com/office/drawing/2014/main" id="{18D6F33A-E66D-44CE-B7E5-4E13A0259762}"/>
              </a:ext>
            </a:extLst>
          </p:cNvPr>
          <p:cNvSpPr/>
          <p:nvPr/>
        </p:nvSpPr>
        <p:spPr>
          <a:xfrm>
            <a:off x="9050728" y="890547"/>
            <a:ext cx="2959724" cy="12076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Адаптация сценария урока-контроля</a:t>
            </a:r>
          </a:p>
          <a:p>
            <a:pPr algn="ctr"/>
            <a:endParaRPr lang="ru-RU" dirty="0">
              <a:solidFill>
                <a:schemeClr val="tx1"/>
              </a:solidFill>
            </a:endParaRPr>
          </a:p>
        </p:txBody>
      </p:sp>
      <p:sp>
        <p:nvSpPr>
          <p:cNvPr id="15" name="Прямоугольник 14">
            <a:extLst>
              <a:ext uri="{FF2B5EF4-FFF2-40B4-BE49-F238E27FC236}">
                <a16:creationId xmlns:a16="http://schemas.microsoft.com/office/drawing/2014/main" id="{ED22A994-7E5E-428B-85F0-96FF9D7460A3}"/>
              </a:ext>
            </a:extLst>
          </p:cNvPr>
          <p:cNvSpPr/>
          <p:nvPr/>
        </p:nvSpPr>
        <p:spPr>
          <a:xfrm>
            <a:off x="101597" y="2268781"/>
            <a:ext cx="2593299" cy="685059"/>
          </a:xfrm>
          <a:prstGeom prst="rect">
            <a:avLst/>
          </a:prstGeom>
        </p:spPr>
        <p:txBody>
          <a:bodyPr wrap="square">
            <a:spAutoFit/>
          </a:bodyPr>
          <a:lstStyle/>
          <a:p>
            <a:pPr algn="just">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Увеличение времени на выполнение заданий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Прямоугольник 15">
            <a:extLst>
              <a:ext uri="{FF2B5EF4-FFF2-40B4-BE49-F238E27FC236}">
                <a16:creationId xmlns:a16="http://schemas.microsoft.com/office/drawing/2014/main" id="{4F92EA06-14EA-453E-A602-944D35AFA96E}"/>
              </a:ext>
            </a:extLst>
          </p:cNvPr>
          <p:cNvSpPr/>
          <p:nvPr/>
        </p:nvSpPr>
        <p:spPr>
          <a:xfrm>
            <a:off x="114094" y="2912574"/>
            <a:ext cx="2593299" cy="388696"/>
          </a:xfrm>
          <a:prstGeom prst="rect">
            <a:avLst/>
          </a:prstGeom>
        </p:spPr>
        <p:txBody>
          <a:bodyPr wrap="square">
            <a:spAutoFit/>
          </a:bodyPr>
          <a:lstStyle/>
          <a:p>
            <a:pPr algn="just">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Индивидуальный режим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Прямоугольник 34">
            <a:extLst>
              <a:ext uri="{FF2B5EF4-FFF2-40B4-BE49-F238E27FC236}">
                <a16:creationId xmlns:a16="http://schemas.microsoft.com/office/drawing/2014/main" id="{75F03053-E3D2-4142-8CAE-51D285F37806}"/>
              </a:ext>
            </a:extLst>
          </p:cNvPr>
          <p:cNvSpPr/>
          <p:nvPr/>
        </p:nvSpPr>
        <p:spPr>
          <a:xfrm>
            <a:off x="101596" y="4380055"/>
            <a:ext cx="2593299" cy="869725"/>
          </a:xfrm>
          <a:prstGeom prst="rect">
            <a:avLst/>
          </a:prstGeom>
        </p:spPr>
        <p:txBody>
          <a:bodyPr wrap="square">
            <a:spAutoFit/>
          </a:bodyPr>
          <a:lstStyle/>
          <a:p>
            <a:pPr algn="just">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Индивидуальное расписание/визуальный план работы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Прямоугольник 35">
            <a:extLst>
              <a:ext uri="{FF2B5EF4-FFF2-40B4-BE49-F238E27FC236}">
                <a16:creationId xmlns:a16="http://schemas.microsoft.com/office/drawing/2014/main" id="{82AA00CA-EB8E-40A3-8028-F479B80948F0}"/>
              </a:ext>
            </a:extLst>
          </p:cNvPr>
          <p:cNvSpPr/>
          <p:nvPr/>
        </p:nvSpPr>
        <p:spPr>
          <a:xfrm>
            <a:off x="114094" y="3315951"/>
            <a:ext cx="2593299" cy="670440"/>
          </a:xfrm>
          <a:prstGeom prst="rect">
            <a:avLst/>
          </a:prstGeom>
        </p:spPr>
        <p:txBody>
          <a:bodyPr wrap="square">
            <a:spAutoFit/>
          </a:bodyPr>
          <a:lstStyle/>
          <a:p>
            <a:pPr algn="just">
              <a:lnSpc>
                <a:spcPct val="107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Эмоциональная поддержка. одобрение</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Прямоугольник 36">
            <a:extLst>
              <a:ext uri="{FF2B5EF4-FFF2-40B4-BE49-F238E27FC236}">
                <a16:creationId xmlns:a16="http://schemas.microsoft.com/office/drawing/2014/main" id="{662C3E18-DCDB-430D-8D3C-4FDFB6293713}"/>
              </a:ext>
            </a:extLst>
          </p:cNvPr>
          <p:cNvSpPr/>
          <p:nvPr/>
        </p:nvSpPr>
        <p:spPr>
          <a:xfrm>
            <a:off x="101597" y="3992688"/>
            <a:ext cx="2593299" cy="342786"/>
          </a:xfrm>
          <a:prstGeom prst="rect">
            <a:avLst/>
          </a:prstGeom>
        </p:spPr>
        <p:txBody>
          <a:bodyPr wrap="square">
            <a:spAutoFit/>
          </a:bodyPr>
          <a:lstStyle/>
          <a:p>
            <a:pPr algn="just">
              <a:lnSpc>
                <a:spcPct val="107000"/>
              </a:lnSpc>
              <a:spcAft>
                <a:spcPts val="8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Дополнительный перерыв</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Прямоугольник 37">
            <a:extLst>
              <a:ext uri="{FF2B5EF4-FFF2-40B4-BE49-F238E27FC236}">
                <a16:creationId xmlns:a16="http://schemas.microsoft.com/office/drawing/2014/main" id="{D8BF15AB-B0A6-4D02-B27B-0389EA878567}"/>
              </a:ext>
            </a:extLst>
          </p:cNvPr>
          <p:cNvSpPr/>
          <p:nvPr/>
        </p:nvSpPr>
        <p:spPr>
          <a:xfrm>
            <a:off x="87865" y="5267152"/>
            <a:ext cx="2593299" cy="342786"/>
          </a:xfrm>
          <a:prstGeom prst="rect">
            <a:avLst/>
          </a:prstGeom>
        </p:spPr>
        <p:txBody>
          <a:bodyPr wrap="square">
            <a:spAutoFit/>
          </a:bodyPr>
          <a:lstStyle/>
          <a:p>
            <a:pPr algn="just">
              <a:lnSpc>
                <a:spcPct val="107000"/>
              </a:lnSpc>
              <a:spcAft>
                <a:spcPts val="8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Шумоизоляция </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наушники)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Прямоугольник 38">
            <a:extLst>
              <a:ext uri="{FF2B5EF4-FFF2-40B4-BE49-F238E27FC236}">
                <a16:creationId xmlns:a16="http://schemas.microsoft.com/office/drawing/2014/main" id="{81501699-0D54-4E1B-9F1A-63053988C2CD}"/>
              </a:ext>
            </a:extLst>
          </p:cNvPr>
          <p:cNvSpPr/>
          <p:nvPr/>
        </p:nvSpPr>
        <p:spPr>
          <a:xfrm>
            <a:off x="114094" y="5618826"/>
            <a:ext cx="2593299" cy="981423"/>
          </a:xfrm>
          <a:prstGeom prst="rect">
            <a:avLst/>
          </a:prstGeom>
        </p:spPr>
        <p:txBody>
          <a:bodyPr wrap="square">
            <a:spAutoFit/>
          </a:bodyPr>
          <a:lstStyle/>
          <a:p>
            <a:pPr algn="just">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Привычная обстановка, присутствие педагога, тьютора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Прямоугольник 39">
            <a:extLst>
              <a:ext uri="{FF2B5EF4-FFF2-40B4-BE49-F238E27FC236}">
                <a16:creationId xmlns:a16="http://schemas.microsoft.com/office/drawing/2014/main" id="{42FFFF0B-D105-4EE1-A88C-A87AB321BC7A}"/>
              </a:ext>
            </a:extLst>
          </p:cNvPr>
          <p:cNvSpPr/>
          <p:nvPr/>
        </p:nvSpPr>
        <p:spPr>
          <a:xfrm>
            <a:off x="3023022" y="2191920"/>
            <a:ext cx="2593299" cy="374077"/>
          </a:xfrm>
          <a:prstGeom prst="rect">
            <a:avLst/>
          </a:prstGeom>
        </p:spPr>
        <p:txBody>
          <a:bodyPr wrap="square">
            <a:spAutoFit/>
          </a:bodyPr>
          <a:lstStyle/>
          <a:p>
            <a:pPr algn="just">
              <a:lnSpc>
                <a:spcPct val="107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Увеличение шрифта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Прямая соединительная линия 20">
            <a:extLst>
              <a:ext uri="{FF2B5EF4-FFF2-40B4-BE49-F238E27FC236}">
                <a16:creationId xmlns:a16="http://schemas.microsoft.com/office/drawing/2014/main" id="{E30B85D9-39B6-475D-B089-77D0DBAA9FAF}"/>
              </a:ext>
            </a:extLst>
          </p:cNvPr>
          <p:cNvCxnSpPr/>
          <p:nvPr/>
        </p:nvCxnSpPr>
        <p:spPr>
          <a:xfrm>
            <a:off x="2883945" y="1025099"/>
            <a:ext cx="0" cy="5174927"/>
          </a:xfrm>
          <a:prstGeom prst="line">
            <a:avLst/>
          </a:prstGeom>
        </p:spPr>
        <p:style>
          <a:lnRef idx="1">
            <a:schemeClr val="accent1"/>
          </a:lnRef>
          <a:fillRef idx="0">
            <a:schemeClr val="accent1"/>
          </a:fillRef>
          <a:effectRef idx="0">
            <a:schemeClr val="accent1"/>
          </a:effectRef>
          <a:fontRef idx="minor">
            <a:schemeClr val="tx1"/>
          </a:fontRef>
        </p:style>
      </p:cxnSp>
      <p:sp>
        <p:nvSpPr>
          <p:cNvPr id="42" name="Прямоугольник 41">
            <a:extLst>
              <a:ext uri="{FF2B5EF4-FFF2-40B4-BE49-F238E27FC236}">
                <a16:creationId xmlns:a16="http://schemas.microsoft.com/office/drawing/2014/main" id="{CF99C160-4593-4348-81CD-D8E6AFD4E7C6}"/>
              </a:ext>
            </a:extLst>
          </p:cNvPr>
          <p:cNvSpPr/>
          <p:nvPr/>
        </p:nvSpPr>
        <p:spPr>
          <a:xfrm>
            <a:off x="3023022" y="2565997"/>
            <a:ext cx="2593299" cy="1499257"/>
          </a:xfrm>
          <a:prstGeom prst="rect">
            <a:avLst/>
          </a:prstGeom>
        </p:spPr>
        <p:txBody>
          <a:bodyPr wrap="square">
            <a:spAutoFit/>
          </a:bodyPr>
          <a:lstStyle/>
          <a:p>
            <a:pPr algn="just">
              <a:lnSpc>
                <a:spcPct val="107000"/>
              </a:lnSpc>
              <a:spcAft>
                <a:spcPts val="8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Дублирование инструкции – прочитывание педагогом с замедленном темпе с</a:t>
            </a:r>
            <a:r>
              <a:rPr lang="ru-RU" sz="1600" dirty="0">
                <a:latin typeface="Times New Roman" panose="02020603050405020304" pitchFamily="18" charset="0"/>
                <a:ea typeface="Calibri" panose="020F0502020204030204" pitchFamily="34" charset="0"/>
                <a:cs typeface="Times New Roman" panose="02020603050405020304" pitchFamily="18" charset="0"/>
              </a:rPr>
              <a:t>о смысловыми акцентами. </a:t>
            </a:r>
          </a:p>
          <a:p>
            <a:pPr algn="just">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Уточнение инструкции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Прямоугольник 42">
            <a:extLst>
              <a:ext uri="{FF2B5EF4-FFF2-40B4-BE49-F238E27FC236}">
                <a16:creationId xmlns:a16="http://schemas.microsoft.com/office/drawing/2014/main" id="{671C2AD4-649A-4C04-AFF5-579A272FF98E}"/>
              </a:ext>
            </a:extLst>
          </p:cNvPr>
          <p:cNvSpPr/>
          <p:nvPr/>
        </p:nvSpPr>
        <p:spPr>
          <a:xfrm>
            <a:off x="3023021" y="4056025"/>
            <a:ext cx="2593299" cy="606256"/>
          </a:xfrm>
          <a:prstGeom prst="rect">
            <a:avLst/>
          </a:prstGeom>
        </p:spPr>
        <p:txBody>
          <a:bodyPr wrap="square">
            <a:spAutoFit/>
          </a:bodyPr>
          <a:lstStyle/>
          <a:p>
            <a:pPr algn="just">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Размещение заданий по одному на листе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Прямоугольник 46">
            <a:extLst>
              <a:ext uri="{FF2B5EF4-FFF2-40B4-BE49-F238E27FC236}">
                <a16:creationId xmlns:a16="http://schemas.microsoft.com/office/drawing/2014/main" id="{63D0D079-4FE1-4367-B6A0-B5DC9A0F052D}"/>
              </a:ext>
            </a:extLst>
          </p:cNvPr>
          <p:cNvSpPr/>
          <p:nvPr/>
        </p:nvSpPr>
        <p:spPr>
          <a:xfrm>
            <a:off x="3060498" y="4721170"/>
            <a:ext cx="2593299" cy="981423"/>
          </a:xfrm>
          <a:prstGeom prst="rect">
            <a:avLst/>
          </a:prstGeom>
        </p:spPr>
        <p:txBody>
          <a:bodyPr wrap="square">
            <a:spAutoFit/>
          </a:bodyPr>
          <a:lstStyle/>
          <a:p>
            <a:pPr algn="just">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Замена формы  (устное проговаривание, письменный ответ)</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Прямоугольник 47">
            <a:extLst>
              <a:ext uri="{FF2B5EF4-FFF2-40B4-BE49-F238E27FC236}">
                <a16:creationId xmlns:a16="http://schemas.microsoft.com/office/drawing/2014/main" id="{016EF0C9-7058-4810-AC3F-0FCAE086337D}"/>
              </a:ext>
            </a:extLst>
          </p:cNvPr>
          <p:cNvSpPr/>
          <p:nvPr/>
        </p:nvSpPr>
        <p:spPr>
          <a:xfrm>
            <a:off x="2985547" y="5651631"/>
            <a:ext cx="2668250" cy="981423"/>
          </a:xfrm>
          <a:prstGeom prst="rect">
            <a:avLst/>
          </a:prstGeom>
        </p:spPr>
        <p:txBody>
          <a:bodyPr wrap="square">
            <a:spAutoFit/>
          </a:bodyPr>
          <a:lstStyle/>
          <a:p>
            <a:pPr algn="just">
              <a:lnSpc>
                <a:spcPct val="107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Упрощение формулировок, словарная работа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9" name="Прямая соединительная линия 48">
            <a:extLst>
              <a:ext uri="{FF2B5EF4-FFF2-40B4-BE49-F238E27FC236}">
                <a16:creationId xmlns:a16="http://schemas.microsoft.com/office/drawing/2014/main" id="{B7C7B455-DBB4-4F8A-AE9D-A153FFCD5418}"/>
              </a:ext>
            </a:extLst>
          </p:cNvPr>
          <p:cNvCxnSpPr/>
          <p:nvPr/>
        </p:nvCxnSpPr>
        <p:spPr>
          <a:xfrm>
            <a:off x="5993570" y="1047393"/>
            <a:ext cx="0" cy="5174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a:extLst>
              <a:ext uri="{FF2B5EF4-FFF2-40B4-BE49-F238E27FC236}">
                <a16:creationId xmlns:a16="http://schemas.microsoft.com/office/drawing/2014/main" id="{C2A9516C-7A97-471D-89EE-932C3858BA44}"/>
              </a:ext>
            </a:extLst>
          </p:cNvPr>
          <p:cNvCxnSpPr/>
          <p:nvPr/>
        </p:nvCxnSpPr>
        <p:spPr>
          <a:xfrm>
            <a:off x="8897499" y="1047393"/>
            <a:ext cx="0" cy="5174927"/>
          </a:xfrm>
          <a:prstGeom prst="line">
            <a:avLst/>
          </a:prstGeom>
        </p:spPr>
        <p:style>
          <a:lnRef idx="1">
            <a:schemeClr val="accent1"/>
          </a:lnRef>
          <a:fillRef idx="0">
            <a:schemeClr val="accent1"/>
          </a:fillRef>
          <a:effectRef idx="0">
            <a:schemeClr val="accent1"/>
          </a:effectRef>
          <a:fontRef idx="minor">
            <a:schemeClr val="tx1"/>
          </a:fontRef>
        </p:style>
      </p:cxnSp>
      <p:sp>
        <p:nvSpPr>
          <p:cNvPr id="51" name="Прямоугольник 50">
            <a:extLst>
              <a:ext uri="{FF2B5EF4-FFF2-40B4-BE49-F238E27FC236}">
                <a16:creationId xmlns:a16="http://schemas.microsoft.com/office/drawing/2014/main" id="{F81FF690-D126-4B7F-90B4-1B4455790157}"/>
              </a:ext>
            </a:extLst>
          </p:cNvPr>
          <p:cNvSpPr/>
          <p:nvPr/>
        </p:nvSpPr>
        <p:spPr>
          <a:xfrm>
            <a:off x="9142345" y="2242647"/>
            <a:ext cx="2823130" cy="981423"/>
          </a:xfrm>
          <a:prstGeom prst="rect">
            <a:avLst/>
          </a:prstGeom>
        </p:spPr>
        <p:txBody>
          <a:bodyPr wrap="square">
            <a:spAutoFit/>
          </a:bodyPr>
          <a:lstStyle/>
          <a:p>
            <a:pPr algn="just">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Присутствие в начале работы этапа общей организации деятельности</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Прямоугольник 51">
            <a:extLst>
              <a:ext uri="{FF2B5EF4-FFF2-40B4-BE49-F238E27FC236}">
                <a16:creationId xmlns:a16="http://schemas.microsoft.com/office/drawing/2014/main" id="{AB71C208-8ACE-4A41-AAC5-C30F7EDED2E5}"/>
              </a:ext>
            </a:extLst>
          </p:cNvPr>
          <p:cNvSpPr/>
          <p:nvPr/>
        </p:nvSpPr>
        <p:spPr>
          <a:xfrm>
            <a:off x="9069054" y="3520433"/>
            <a:ext cx="2896425" cy="1277786"/>
          </a:xfrm>
          <a:prstGeom prst="rect">
            <a:avLst/>
          </a:prstGeom>
        </p:spPr>
        <p:txBody>
          <a:bodyPr wrap="square">
            <a:spAutoFit/>
          </a:bodyPr>
          <a:lstStyle/>
          <a:p>
            <a:pPr algn="just">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Поэтапный контроль общего хода проверочной работы, стимулирование деятельности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Прямоугольник 52">
            <a:extLst>
              <a:ext uri="{FF2B5EF4-FFF2-40B4-BE49-F238E27FC236}">
                <a16:creationId xmlns:a16="http://schemas.microsoft.com/office/drawing/2014/main" id="{EA2CA720-C3F1-497E-A9AE-C3402D17D364}"/>
              </a:ext>
            </a:extLst>
          </p:cNvPr>
          <p:cNvSpPr/>
          <p:nvPr/>
        </p:nvSpPr>
        <p:spPr>
          <a:xfrm>
            <a:off x="6132646" y="2237233"/>
            <a:ext cx="2593299" cy="1263166"/>
          </a:xfrm>
          <a:prstGeom prst="rect">
            <a:avLst/>
          </a:prstGeom>
        </p:spPr>
        <p:txBody>
          <a:bodyPr wrap="square">
            <a:spAutoFit/>
          </a:bodyPr>
          <a:lstStyle/>
          <a:p>
            <a:pPr algn="just">
              <a:lnSpc>
                <a:spcPct val="107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Использование визуальной поддержки, </a:t>
            </a:r>
            <a:r>
              <a:rPr lang="ru-RU" dirty="0">
                <a:latin typeface="Times New Roman" panose="02020603050405020304" pitchFamily="18" charset="0"/>
                <a:ea typeface="Calibri" panose="020F0502020204030204" pitchFamily="34" charset="0"/>
                <a:cs typeface="Times New Roman" panose="02020603050405020304" pitchFamily="18" charset="0"/>
              </a:rPr>
              <a:t>о</a:t>
            </a:r>
            <a:r>
              <a:rPr lang="ru-RU" dirty="0">
                <a:effectLst/>
                <a:latin typeface="Times New Roman" panose="02020603050405020304" pitchFamily="18" charset="0"/>
                <a:ea typeface="Calibri" panose="020F0502020204030204" pitchFamily="34" charset="0"/>
                <a:cs typeface="Times New Roman" panose="02020603050405020304" pitchFamily="18" charset="0"/>
              </a:rPr>
              <a:t>порных схем, справочных материалов</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Прямоугольник 53">
            <a:extLst>
              <a:ext uri="{FF2B5EF4-FFF2-40B4-BE49-F238E27FC236}">
                <a16:creationId xmlns:a16="http://schemas.microsoft.com/office/drawing/2014/main" id="{AEBEE219-4815-4487-9B71-47EA26BFC823}"/>
              </a:ext>
            </a:extLst>
          </p:cNvPr>
          <p:cNvSpPr/>
          <p:nvPr/>
        </p:nvSpPr>
        <p:spPr>
          <a:xfrm>
            <a:off x="9005765" y="4971045"/>
            <a:ext cx="2959710" cy="1277786"/>
          </a:xfrm>
          <a:prstGeom prst="rect">
            <a:avLst/>
          </a:prstGeom>
        </p:spPr>
        <p:txBody>
          <a:bodyPr wrap="square">
            <a:spAutoFit/>
          </a:bodyPr>
          <a:lstStyle/>
          <a:p>
            <a:pPr algn="just">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Присутствие в начале работы этапа общей организации деятельности, контроль начала работы</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Прямоугольник 54">
            <a:extLst>
              <a:ext uri="{FF2B5EF4-FFF2-40B4-BE49-F238E27FC236}">
                <a16:creationId xmlns:a16="http://schemas.microsoft.com/office/drawing/2014/main" id="{8C820252-7E42-44D0-9209-4755C13A6EF1}"/>
              </a:ext>
            </a:extLst>
          </p:cNvPr>
          <p:cNvSpPr/>
          <p:nvPr/>
        </p:nvSpPr>
        <p:spPr>
          <a:xfrm>
            <a:off x="6096000" y="3571661"/>
            <a:ext cx="2593299" cy="1559529"/>
          </a:xfrm>
          <a:prstGeom prst="rect">
            <a:avLst/>
          </a:prstGeom>
        </p:spPr>
        <p:txBody>
          <a:bodyPr wrap="square">
            <a:spAutoFit/>
          </a:bodyPr>
          <a:lstStyle/>
          <a:p>
            <a:pPr algn="just">
              <a:lnSpc>
                <a:spcPct val="107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Использование индивидуальных алгоритмов и вспомогательных средств</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6074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1524000" y="6507163"/>
            <a:ext cx="9144000" cy="2714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0" y="6557605"/>
            <a:ext cx="12192000" cy="300395"/>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0363" algn="ctr" eaLnBrk="0" fontAlgn="base" hangingPunct="0">
              <a:spcBef>
                <a:spcPct val="0"/>
              </a:spcBef>
              <a:spcAft>
                <a:spcPct val="0"/>
              </a:spcAft>
              <a:defRPr/>
            </a:pPr>
            <a:r>
              <a:rPr lang="ru-RU" dirty="0">
                <a:solidFill>
                  <a:prstClr val="white"/>
                </a:solidFill>
                <a:latin typeface="Calibri"/>
              </a:rPr>
              <a:t>ОЦЕНКА ПРЕДМЕТНЫХ РЕЗУЛЬТАТОВ</a:t>
            </a: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635680"/>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838200" y="365126"/>
            <a:ext cx="10515600" cy="238126"/>
          </a:xfrm>
        </p:spPr>
        <p:txBody>
          <a:bodyPr>
            <a:normAutofit fontScale="90000"/>
          </a:bodyPr>
          <a:lstStyle/>
          <a:p>
            <a:pPr algn="ctr"/>
            <a:r>
              <a:rPr lang="ru-RU" altLang="ru-RU" sz="2000" cap="all" dirty="0"/>
              <a:t> </a:t>
            </a:r>
            <a:r>
              <a:rPr lang="ru-RU" altLang="ru-RU" sz="1600" cap="all" dirty="0">
                <a:latin typeface="Times New Roman" panose="02020603050405020304" pitchFamily="18" charset="0"/>
                <a:cs typeface="Times New Roman" panose="02020603050405020304" pitchFamily="18" charset="0"/>
              </a:rPr>
              <a:t>ДИФЕЕРЕНЦИРОАННЫЙ ПОДХОД</a:t>
            </a:r>
          </a:p>
        </p:txBody>
      </p:sp>
      <p:sp>
        <p:nvSpPr>
          <p:cNvPr id="13" name="Прямоугольник: скругленные углы 12">
            <a:extLst>
              <a:ext uri="{FF2B5EF4-FFF2-40B4-BE49-F238E27FC236}">
                <a16:creationId xmlns:a16="http://schemas.microsoft.com/office/drawing/2014/main" id="{A9A1DCFF-AC26-4509-A17F-8DAB665A020B}"/>
              </a:ext>
            </a:extLst>
          </p:cNvPr>
          <p:cNvSpPr/>
          <p:nvPr/>
        </p:nvSpPr>
        <p:spPr>
          <a:xfrm>
            <a:off x="101601" y="933019"/>
            <a:ext cx="2593299" cy="116514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solidFill>
                  <a:schemeClr val="tx1"/>
                </a:solidFill>
              </a:rPr>
              <a:t>Адаптация оценочных шкал</a:t>
            </a:r>
            <a:endParaRPr lang="ru-RU" dirty="0">
              <a:solidFill>
                <a:schemeClr val="tx1"/>
              </a:solidFill>
            </a:endParaRPr>
          </a:p>
        </p:txBody>
      </p:sp>
      <p:sp>
        <p:nvSpPr>
          <p:cNvPr id="14" name="Прямоугольник: скругленные углы 13">
            <a:extLst>
              <a:ext uri="{FF2B5EF4-FFF2-40B4-BE49-F238E27FC236}">
                <a16:creationId xmlns:a16="http://schemas.microsoft.com/office/drawing/2014/main" id="{C2168580-74A1-41C1-8612-C816214DFDE1}"/>
              </a:ext>
            </a:extLst>
          </p:cNvPr>
          <p:cNvSpPr/>
          <p:nvPr/>
        </p:nvSpPr>
        <p:spPr>
          <a:xfrm>
            <a:off x="3932410" y="947396"/>
            <a:ext cx="2593299" cy="116514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solidFill>
                  <a:schemeClr val="tx1"/>
                </a:solidFill>
              </a:rPr>
              <a:t>Адаптация контрольно-измерительных материалов</a:t>
            </a:r>
            <a:endParaRPr lang="ru-RU" dirty="0">
              <a:solidFill>
                <a:schemeClr val="tx1"/>
              </a:solidFill>
            </a:endParaRPr>
          </a:p>
        </p:txBody>
      </p:sp>
      <p:sp>
        <p:nvSpPr>
          <p:cNvPr id="17" name="Прямоугольник: скругленные углы 16">
            <a:extLst>
              <a:ext uri="{FF2B5EF4-FFF2-40B4-BE49-F238E27FC236}">
                <a16:creationId xmlns:a16="http://schemas.microsoft.com/office/drawing/2014/main" id="{34FAD637-912D-403B-B361-C084520A9D35}"/>
              </a:ext>
            </a:extLst>
          </p:cNvPr>
          <p:cNvSpPr/>
          <p:nvPr/>
        </p:nvSpPr>
        <p:spPr>
          <a:xfrm>
            <a:off x="8011405" y="917576"/>
            <a:ext cx="2593299" cy="116514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Дополнительные условия</a:t>
            </a:r>
          </a:p>
        </p:txBody>
      </p:sp>
      <p:sp>
        <p:nvSpPr>
          <p:cNvPr id="15" name="Прямоугольник 14">
            <a:extLst>
              <a:ext uri="{FF2B5EF4-FFF2-40B4-BE49-F238E27FC236}">
                <a16:creationId xmlns:a16="http://schemas.microsoft.com/office/drawing/2014/main" id="{ED22A994-7E5E-428B-85F0-96FF9D7460A3}"/>
              </a:ext>
            </a:extLst>
          </p:cNvPr>
          <p:cNvSpPr/>
          <p:nvPr/>
        </p:nvSpPr>
        <p:spPr>
          <a:xfrm>
            <a:off x="101597" y="2268781"/>
            <a:ext cx="3278372" cy="966803"/>
          </a:xfrm>
          <a:prstGeom prst="rect">
            <a:avLst/>
          </a:prstGeom>
        </p:spPr>
        <p:txBody>
          <a:bodyPr wrap="square">
            <a:spAutoFit/>
          </a:bodyPr>
          <a:lstStyle/>
          <a:p>
            <a:pPr algn="just">
              <a:lnSpc>
                <a:spcPct val="107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Качественно-количественное оценивание </a:t>
            </a:r>
            <a:r>
              <a:rPr lang="ru-RU" dirty="0">
                <a:latin typeface="Times New Roman" panose="02020603050405020304" pitchFamily="18" charset="0"/>
                <a:ea typeface="Calibri" panose="020F0502020204030204" pitchFamily="34" charset="0"/>
                <a:cs typeface="Times New Roman" panose="02020603050405020304" pitchFamily="18" charset="0"/>
              </a:rPr>
              <a:t>предметных</a:t>
            </a:r>
            <a:r>
              <a:rPr lang="ru-RU" dirty="0">
                <a:effectLst/>
                <a:latin typeface="Times New Roman" panose="02020603050405020304" pitchFamily="18" charset="0"/>
                <a:ea typeface="Calibri" panose="020F0502020204030204" pitchFamily="34" charset="0"/>
                <a:cs typeface="Times New Roman" panose="02020603050405020304" pitchFamily="18" charset="0"/>
              </a:rPr>
              <a:t> результат</a:t>
            </a:r>
            <a:r>
              <a:rPr lang="ru-RU" dirty="0">
                <a:latin typeface="Times New Roman" panose="02020603050405020304" pitchFamily="18" charset="0"/>
                <a:ea typeface="Calibri" panose="020F0502020204030204" pitchFamily="34" charset="0"/>
                <a:cs typeface="Times New Roman" panose="02020603050405020304" pitchFamily="18" charset="0"/>
              </a:rPr>
              <a:t>ов</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Прямоугольник 39">
            <a:extLst>
              <a:ext uri="{FF2B5EF4-FFF2-40B4-BE49-F238E27FC236}">
                <a16:creationId xmlns:a16="http://schemas.microsoft.com/office/drawing/2014/main" id="{42FFFF0B-D105-4EE1-A88C-A87AB321BC7A}"/>
              </a:ext>
            </a:extLst>
          </p:cNvPr>
          <p:cNvSpPr/>
          <p:nvPr/>
        </p:nvSpPr>
        <p:spPr>
          <a:xfrm>
            <a:off x="3879942" y="2268317"/>
            <a:ext cx="2645763" cy="1277786"/>
          </a:xfrm>
          <a:prstGeom prst="rect">
            <a:avLst/>
          </a:prstGeom>
        </p:spPr>
        <p:txBody>
          <a:bodyPr wrap="square">
            <a:spAutoFit/>
          </a:bodyPr>
          <a:lstStyle/>
          <a:p>
            <a:pPr algn="just">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Дублирование</a:t>
            </a:r>
            <a:r>
              <a:rPr lang="ru-RU" dirty="0">
                <a:effectLst/>
                <a:latin typeface="Times New Roman" panose="02020603050405020304" pitchFamily="18" charset="0"/>
                <a:ea typeface="Calibri" panose="020F0502020204030204" pitchFamily="34" charset="0"/>
                <a:cs typeface="Times New Roman" panose="02020603050405020304" pitchFamily="18" charset="0"/>
              </a:rPr>
              <a:t> инструкции к заданию  виде шагов, задающих этапность действий</a:t>
            </a:r>
          </a:p>
        </p:txBody>
      </p:sp>
      <p:cxnSp>
        <p:nvCxnSpPr>
          <p:cNvPr id="21" name="Прямая соединительная линия 20">
            <a:extLst>
              <a:ext uri="{FF2B5EF4-FFF2-40B4-BE49-F238E27FC236}">
                <a16:creationId xmlns:a16="http://schemas.microsoft.com/office/drawing/2014/main" id="{E30B85D9-39B6-475D-B089-77D0DBAA9FAF}"/>
              </a:ext>
            </a:extLst>
          </p:cNvPr>
          <p:cNvCxnSpPr/>
          <p:nvPr/>
        </p:nvCxnSpPr>
        <p:spPr>
          <a:xfrm>
            <a:off x="3508785" y="1007218"/>
            <a:ext cx="0" cy="5174927"/>
          </a:xfrm>
          <a:prstGeom prst="line">
            <a:avLst/>
          </a:prstGeom>
        </p:spPr>
        <p:style>
          <a:lnRef idx="1">
            <a:schemeClr val="accent1"/>
          </a:lnRef>
          <a:fillRef idx="0">
            <a:schemeClr val="accent1"/>
          </a:fillRef>
          <a:effectRef idx="0">
            <a:schemeClr val="accent1"/>
          </a:effectRef>
          <a:fontRef idx="minor">
            <a:schemeClr val="tx1"/>
          </a:fontRef>
        </p:style>
      </p:cxnSp>
      <p:sp>
        <p:nvSpPr>
          <p:cNvPr id="43" name="Прямоугольник 42">
            <a:extLst>
              <a:ext uri="{FF2B5EF4-FFF2-40B4-BE49-F238E27FC236}">
                <a16:creationId xmlns:a16="http://schemas.microsoft.com/office/drawing/2014/main" id="{671C2AD4-649A-4C04-AFF5-579A272FF98E}"/>
              </a:ext>
            </a:extLst>
          </p:cNvPr>
          <p:cNvSpPr/>
          <p:nvPr/>
        </p:nvSpPr>
        <p:spPr>
          <a:xfrm>
            <a:off x="3790883" y="3594682"/>
            <a:ext cx="2769850" cy="1264642"/>
          </a:xfrm>
          <a:prstGeom prst="rect">
            <a:avLst/>
          </a:prstGeom>
        </p:spPr>
        <p:txBody>
          <a:bodyPr wrap="square">
            <a:spAutoFit/>
          </a:bodyPr>
          <a:lstStyle/>
          <a:p>
            <a:pPr algn="just">
              <a:lnSpc>
                <a:spcPct val="107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Расстановка ударения в словах инструкции, вызывающих возможные семантические трудности</a:t>
            </a:r>
          </a:p>
        </p:txBody>
      </p:sp>
      <p:sp>
        <p:nvSpPr>
          <p:cNvPr id="47" name="Прямоугольник 46">
            <a:extLst>
              <a:ext uri="{FF2B5EF4-FFF2-40B4-BE49-F238E27FC236}">
                <a16:creationId xmlns:a16="http://schemas.microsoft.com/office/drawing/2014/main" id="{63D0D079-4FE1-4367-B6A0-B5DC9A0F052D}"/>
              </a:ext>
            </a:extLst>
          </p:cNvPr>
          <p:cNvSpPr/>
          <p:nvPr/>
        </p:nvSpPr>
        <p:spPr>
          <a:xfrm>
            <a:off x="3663419" y="4973983"/>
            <a:ext cx="2810655" cy="1277786"/>
          </a:xfrm>
          <a:prstGeom prst="rect">
            <a:avLst/>
          </a:prstGeom>
        </p:spPr>
        <p:txBody>
          <a:bodyPr wrap="square">
            <a:spAutoFit/>
          </a:bodyPr>
          <a:lstStyle/>
          <a:p>
            <a:pPr algn="just">
              <a:lnSpc>
                <a:spcPct val="107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Визуализация слов в текстах заданий, вызывающих семантические трудности</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9" name="Прямая соединительная линия 48">
            <a:extLst>
              <a:ext uri="{FF2B5EF4-FFF2-40B4-BE49-F238E27FC236}">
                <a16:creationId xmlns:a16="http://schemas.microsoft.com/office/drawing/2014/main" id="{B7C7B455-DBB4-4F8A-AE9D-A153FFCD5418}"/>
              </a:ext>
            </a:extLst>
          </p:cNvPr>
          <p:cNvCxnSpPr/>
          <p:nvPr/>
        </p:nvCxnSpPr>
        <p:spPr>
          <a:xfrm>
            <a:off x="6714755" y="1025098"/>
            <a:ext cx="0" cy="5174927"/>
          </a:xfrm>
          <a:prstGeom prst="line">
            <a:avLst/>
          </a:prstGeom>
        </p:spPr>
        <p:style>
          <a:lnRef idx="1">
            <a:schemeClr val="accent1"/>
          </a:lnRef>
          <a:fillRef idx="0">
            <a:schemeClr val="accent1"/>
          </a:fillRef>
          <a:effectRef idx="0">
            <a:schemeClr val="accent1"/>
          </a:effectRef>
          <a:fontRef idx="minor">
            <a:schemeClr val="tx1"/>
          </a:fontRef>
        </p:style>
      </p:cxnSp>
      <p:sp>
        <p:nvSpPr>
          <p:cNvPr id="53" name="Прямоугольник 52">
            <a:extLst>
              <a:ext uri="{FF2B5EF4-FFF2-40B4-BE49-F238E27FC236}">
                <a16:creationId xmlns:a16="http://schemas.microsoft.com/office/drawing/2014/main" id="{EA2CA720-C3F1-497E-A9AE-C3402D17D364}"/>
              </a:ext>
            </a:extLst>
          </p:cNvPr>
          <p:cNvSpPr/>
          <p:nvPr/>
        </p:nvSpPr>
        <p:spPr>
          <a:xfrm>
            <a:off x="6789705" y="3021869"/>
            <a:ext cx="2593299" cy="981423"/>
          </a:xfrm>
          <a:prstGeom prst="rect">
            <a:avLst/>
          </a:prstGeom>
        </p:spPr>
        <p:txBody>
          <a:bodyPr wrap="square">
            <a:spAutoFit/>
          </a:bodyPr>
          <a:lstStyle/>
          <a:p>
            <a:pPr algn="just">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Расстановка ударений в инструкции и тестах заданий</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Прямоугольник 54">
            <a:extLst>
              <a:ext uri="{FF2B5EF4-FFF2-40B4-BE49-F238E27FC236}">
                <a16:creationId xmlns:a16="http://schemas.microsoft.com/office/drawing/2014/main" id="{8C820252-7E42-44D0-9209-4755C13A6EF1}"/>
              </a:ext>
            </a:extLst>
          </p:cNvPr>
          <p:cNvSpPr/>
          <p:nvPr/>
        </p:nvSpPr>
        <p:spPr>
          <a:xfrm>
            <a:off x="9070056" y="5305878"/>
            <a:ext cx="2127854" cy="981423"/>
          </a:xfrm>
          <a:prstGeom prst="rect">
            <a:avLst/>
          </a:prstGeom>
        </p:spPr>
        <p:txBody>
          <a:bodyPr wrap="square">
            <a:spAutoFit/>
          </a:bodyPr>
          <a:lstStyle/>
          <a:p>
            <a:pPr algn="just">
              <a:lnSpc>
                <a:spcPct val="107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Использование дополнительной маркировки листа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Прямоугольник 31">
            <a:extLst>
              <a:ext uri="{FF2B5EF4-FFF2-40B4-BE49-F238E27FC236}">
                <a16:creationId xmlns:a16="http://schemas.microsoft.com/office/drawing/2014/main" id="{F6AE1A1E-712B-4AEA-A26D-E8E407ECED88}"/>
              </a:ext>
            </a:extLst>
          </p:cNvPr>
          <p:cNvSpPr/>
          <p:nvPr/>
        </p:nvSpPr>
        <p:spPr>
          <a:xfrm>
            <a:off x="84261" y="3393717"/>
            <a:ext cx="3304183" cy="1263166"/>
          </a:xfrm>
          <a:prstGeom prst="rect">
            <a:avLst/>
          </a:prstGeom>
        </p:spPr>
        <p:txBody>
          <a:bodyPr wrap="square">
            <a:spAutoFit/>
          </a:bodyPr>
          <a:lstStyle/>
          <a:p>
            <a:pPr algn="just">
              <a:lnSpc>
                <a:spcPct val="107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Дополнительная шкала оценки учета специфических ошибок письма при оценивании работ по русск</a:t>
            </a:r>
            <a:r>
              <a:rPr lang="ru-RU" dirty="0">
                <a:latin typeface="Times New Roman" panose="02020603050405020304" pitchFamily="18" charset="0"/>
                <a:ea typeface="Calibri" panose="020F0502020204030204" pitchFamily="34" charset="0"/>
                <a:cs typeface="Times New Roman" panose="02020603050405020304" pitchFamily="18" charset="0"/>
              </a:rPr>
              <a:t>ому языку</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Прямоугольник 33">
            <a:extLst>
              <a:ext uri="{FF2B5EF4-FFF2-40B4-BE49-F238E27FC236}">
                <a16:creationId xmlns:a16="http://schemas.microsoft.com/office/drawing/2014/main" id="{8C2B652F-D484-401E-8623-782A4F2FAD74}"/>
              </a:ext>
            </a:extLst>
          </p:cNvPr>
          <p:cNvSpPr/>
          <p:nvPr/>
        </p:nvSpPr>
        <p:spPr>
          <a:xfrm>
            <a:off x="6868778" y="4247245"/>
            <a:ext cx="2668250" cy="1200329"/>
          </a:xfrm>
          <a:prstGeom prst="rect">
            <a:avLst/>
          </a:prstGeom>
        </p:spPr>
        <p:txBody>
          <a:bodyPr wrap="square">
            <a:spAutoFit/>
          </a:bodyPr>
          <a:lstStyle/>
          <a:p>
            <a:pPr algn="just"/>
            <a:r>
              <a:rPr lang="ru-RU" dirty="0">
                <a:latin typeface="Times New Roman" panose="02020603050405020304" pitchFamily="18" charset="0"/>
                <a:ea typeface="Calibri" panose="020F0502020204030204" pitchFamily="34" charset="0"/>
                <a:cs typeface="Times New Roman" panose="02020603050405020304" pitchFamily="18" charset="0"/>
              </a:rPr>
              <a:t>Использование индивидуальных наглядных</a:t>
            </a:r>
          </a:p>
          <a:p>
            <a:pPr algn="just"/>
            <a:r>
              <a:rPr lang="ru-RU" dirty="0">
                <a:latin typeface="Times New Roman" panose="02020603050405020304" pitchFamily="18" charset="0"/>
                <a:ea typeface="Calibri" panose="020F0502020204030204" pitchFamily="34" charset="0"/>
                <a:cs typeface="Times New Roman" panose="02020603050405020304" pitchFamily="18" charset="0"/>
              </a:rPr>
              <a:t> опорных средств</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Прямоугольник 43">
            <a:extLst>
              <a:ext uri="{FF2B5EF4-FFF2-40B4-BE49-F238E27FC236}">
                <a16:creationId xmlns:a16="http://schemas.microsoft.com/office/drawing/2014/main" id="{9202D5F6-AEC0-46A6-BA6F-1FC2EFA9F00C}"/>
              </a:ext>
            </a:extLst>
          </p:cNvPr>
          <p:cNvSpPr/>
          <p:nvPr/>
        </p:nvSpPr>
        <p:spPr>
          <a:xfrm>
            <a:off x="9333875" y="2311296"/>
            <a:ext cx="2668250" cy="981423"/>
          </a:xfrm>
          <a:prstGeom prst="rect">
            <a:avLst/>
          </a:prstGeom>
        </p:spPr>
        <p:txBody>
          <a:bodyPr wrap="square">
            <a:spAutoFit/>
          </a:bodyPr>
          <a:lstStyle/>
          <a:p>
            <a:pPr algn="just">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Сокращение объема работы, вариативность заданий</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Прямоугольник 44">
            <a:extLst>
              <a:ext uri="{FF2B5EF4-FFF2-40B4-BE49-F238E27FC236}">
                <a16:creationId xmlns:a16="http://schemas.microsoft.com/office/drawing/2014/main" id="{FC5CCADA-E440-4367-A346-B2B3E1A9B8CB}"/>
              </a:ext>
            </a:extLst>
          </p:cNvPr>
          <p:cNvSpPr/>
          <p:nvPr/>
        </p:nvSpPr>
        <p:spPr>
          <a:xfrm>
            <a:off x="9537027" y="3612562"/>
            <a:ext cx="2465097" cy="1263166"/>
          </a:xfrm>
          <a:prstGeom prst="rect">
            <a:avLst/>
          </a:prstGeom>
        </p:spPr>
        <p:txBody>
          <a:bodyPr wrap="square">
            <a:spAutoFit/>
          </a:bodyPr>
          <a:lstStyle/>
          <a:p>
            <a:pPr algn="just">
              <a:lnSpc>
                <a:spcPct val="107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Подкрепление </a:t>
            </a:r>
            <a:r>
              <a:rPr lang="ru-RU" dirty="0">
                <a:latin typeface="Times New Roman" panose="02020603050405020304" pitchFamily="18" charset="0"/>
                <a:ea typeface="Calibri" panose="020F0502020204030204" pitchFamily="34" charset="0"/>
                <a:cs typeface="Times New Roman" panose="02020603050405020304" pitchFamily="18" charset="0"/>
              </a:rPr>
              <a:t>вербальной инструкции визуальной подсказкой</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Прямоугольник 23">
            <a:extLst>
              <a:ext uri="{FF2B5EF4-FFF2-40B4-BE49-F238E27FC236}">
                <a16:creationId xmlns:a16="http://schemas.microsoft.com/office/drawing/2014/main" id="{0949F837-0251-4F35-9DBF-7AA23529ED1B}"/>
              </a:ext>
            </a:extLst>
          </p:cNvPr>
          <p:cNvSpPr/>
          <p:nvPr/>
        </p:nvSpPr>
        <p:spPr>
          <a:xfrm>
            <a:off x="129359" y="4759462"/>
            <a:ext cx="3021344" cy="966803"/>
          </a:xfrm>
          <a:prstGeom prst="rect">
            <a:avLst/>
          </a:prstGeom>
        </p:spPr>
        <p:txBody>
          <a:bodyPr wrap="square">
            <a:spAutoFit/>
          </a:bodyPr>
          <a:lstStyle/>
          <a:p>
            <a:pPr algn="just">
              <a:lnSpc>
                <a:spcPct val="107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Индивидуальный проектируемый образовательный результа</a:t>
            </a:r>
            <a:r>
              <a:rPr lang="ru-RU" dirty="0">
                <a:latin typeface="Times New Roman" panose="02020603050405020304" pitchFamily="18" charset="0"/>
                <a:ea typeface="Calibri" panose="020F0502020204030204" pitchFamily="34" charset="0"/>
                <a:cs typeface="Times New Roman" panose="02020603050405020304" pitchFamily="18" charset="0"/>
              </a:rPr>
              <a:t>т</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7FCC2793-69B7-45F2-B54D-B636D958CB83}"/>
              </a:ext>
            </a:extLst>
          </p:cNvPr>
          <p:cNvSpPr/>
          <p:nvPr/>
        </p:nvSpPr>
        <p:spPr>
          <a:xfrm>
            <a:off x="180162" y="5914936"/>
            <a:ext cx="2880309" cy="369332"/>
          </a:xfrm>
          <a:prstGeom prst="rect">
            <a:avLst/>
          </a:prstGeom>
        </p:spPr>
        <p:txBody>
          <a:bodyPr wrap="square">
            <a:spAutoFit/>
          </a:bodyPr>
          <a:lstStyle/>
          <a:p>
            <a:r>
              <a:rPr lang="ru-RU" dirty="0" err="1">
                <a:latin typeface="Times New Roman" panose="02020603050405020304" pitchFamily="18" charset="0"/>
                <a:ea typeface="Calibri" panose="020F0502020204030204" pitchFamily="34" charset="0"/>
              </a:rPr>
              <a:t>Безотметочное</a:t>
            </a:r>
            <a:r>
              <a:rPr lang="ru-RU" dirty="0">
                <a:latin typeface="Times New Roman" panose="02020603050405020304" pitchFamily="18" charset="0"/>
                <a:ea typeface="Calibri" panose="020F0502020204030204" pitchFamily="34" charset="0"/>
              </a:rPr>
              <a:t> обучение</a:t>
            </a:r>
            <a:endParaRPr lang="ru-RU" dirty="0"/>
          </a:p>
        </p:txBody>
      </p:sp>
    </p:spTree>
    <p:extLst>
      <p:ext uri="{BB962C8B-B14F-4D97-AF65-F5344CB8AC3E}">
        <p14:creationId xmlns:p14="http://schemas.microsoft.com/office/powerpoint/2010/main" val="1093214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2667000" y="5737225"/>
            <a:ext cx="6858000" cy="20478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flipV="1">
            <a:off x="-3048" y="418149"/>
            <a:ext cx="12195048" cy="45719"/>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3048" y="6003926"/>
            <a:ext cx="12195048" cy="849313"/>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30216">
              <a:defRPr/>
            </a:pPr>
            <a:r>
              <a:rPr lang="ru-RU" dirty="0">
                <a:solidFill>
                  <a:prstClr val="white"/>
                </a:solidFill>
              </a:rPr>
              <a:t> НАПРАВЛЕНИЯ ДЕЯТЕЛЬНОСТИ</a:t>
            </a: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2170113" y="217488"/>
            <a:ext cx="7886700" cy="201612"/>
          </a:xfrm>
        </p:spPr>
        <p:txBody>
          <a:bodyPr rtlCol="0">
            <a:normAutofit fontScale="90000"/>
          </a:bodyPr>
          <a:lstStyle/>
          <a:p>
            <a:pPr algn="ctr">
              <a:defRPr/>
            </a:pPr>
            <a:r>
              <a:rPr lang="ru-RU" altLang="ru-RU" sz="1500" dirty="0"/>
              <a:t>ПСИХОЛОГО-ПЕДАГОГИЧЕСКИЙ КОНСИЛИУМ</a:t>
            </a:r>
          </a:p>
        </p:txBody>
      </p:sp>
      <p:sp>
        <p:nvSpPr>
          <p:cNvPr id="3" name="Прямоугольник 2">
            <a:extLst>
              <a:ext uri="{FF2B5EF4-FFF2-40B4-BE49-F238E27FC236}">
                <a16:creationId xmlns:a16="http://schemas.microsoft.com/office/drawing/2014/main" id="{60C49428-3BC9-4EFC-82B8-F838FDC89B3B}"/>
              </a:ext>
            </a:extLst>
          </p:cNvPr>
          <p:cNvSpPr/>
          <p:nvPr/>
        </p:nvSpPr>
        <p:spPr>
          <a:xfrm>
            <a:off x="307182" y="2164115"/>
            <a:ext cx="3724275" cy="849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err="1"/>
              <a:t>Диагностико</a:t>
            </a:r>
            <a:r>
              <a:rPr lang="ru-RU" dirty="0"/>
              <a:t>-консультативное</a:t>
            </a:r>
          </a:p>
        </p:txBody>
      </p:sp>
      <p:sp>
        <p:nvSpPr>
          <p:cNvPr id="12" name="Прямоугольник 11">
            <a:extLst>
              <a:ext uri="{FF2B5EF4-FFF2-40B4-BE49-F238E27FC236}">
                <a16:creationId xmlns:a16="http://schemas.microsoft.com/office/drawing/2014/main" id="{BB91DE5C-392E-46A8-B7A5-31A8E7868B83}"/>
              </a:ext>
            </a:extLst>
          </p:cNvPr>
          <p:cNvSpPr/>
          <p:nvPr/>
        </p:nvSpPr>
        <p:spPr>
          <a:xfrm>
            <a:off x="5765039" y="2618549"/>
            <a:ext cx="5317489" cy="849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Организационно-методическое</a:t>
            </a:r>
          </a:p>
        </p:txBody>
      </p:sp>
      <p:sp>
        <p:nvSpPr>
          <p:cNvPr id="13" name="Прямоугольник 12">
            <a:extLst>
              <a:ext uri="{FF2B5EF4-FFF2-40B4-BE49-F238E27FC236}">
                <a16:creationId xmlns:a16="http://schemas.microsoft.com/office/drawing/2014/main" id="{A1E8F0CC-1E9C-4800-9A39-C2BCC911ABA4}"/>
              </a:ext>
            </a:extLst>
          </p:cNvPr>
          <p:cNvSpPr/>
          <p:nvPr/>
        </p:nvSpPr>
        <p:spPr>
          <a:xfrm>
            <a:off x="-3048" y="1588"/>
            <a:ext cx="12195048" cy="17780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4" name="Прямоугольник 13">
            <a:extLst>
              <a:ext uri="{FF2B5EF4-FFF2-40B4-BE49-F238E27FC236}">
                <a16:creationId xmlns:a16="http://schemas.microsoft.com/office/drawing/2014/main" id="{AC6AA85F-9028-4B72-A6C2-90F1866EC3AE}"/>
              </a:ext>
            </a:extLst>
          </p:cNvPr>
          <p:cNvSpPr/>
          <p:nvPr/>
        </p:nvSpPr>
        <p:spPr>
          <a:xfrm>
            <a:off x="4873753" y="4072065"/>
            <a:ext cx="1819148" cy="1212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Аналитическая деятельность</a:t>
            </a:r>
          </a:p>
        </p:txBody>
      </p:sp>
      <p:sp>
        <p:nvSpPr>
          <p:cNvPr id="15" name="Прямоугольник 14">
            <a:extLst>
              <a:ext uri="{FF2B5EF4-FFF2-40B4-BE49-F238E27FC236}">
                <a16:creationId xmlns:a16="http://schemas.microsoft.com/office/drawing/2014/main" id="{159CFF70-7801-4B56-A202-EB640B72A0F6}"/>
              </a:ext>
            </a:extLst>
          </p:cNvPr>
          <p:cNvSpPr/>
          <p:nvPr/>
        </p:nvSpPr>
        <p:spPr>
          <a:xfrm>
            <a:off x="7025083" y="4077861"/>
            <a:ext cx="1597786" cy="121284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Экспертная деятельность</a:t>
            </a:r>
          </a:p>
        </p:txBody>
      </p:sp>
      <p:sp>
        <p:nvSpPr>
          <p:cNvPr id="16" name="Прямоугольник 15">
            <a:extLst>
              <a:ext uri="{FF2B5EF4-FFF2-40B4-BE49-F238E27FC236}">
                <a16:creationId xmlns:a16="http://schemas.microsoft.com/office/drawing/2014/main" id="{E57CC2F3-101D-4A4C-9D68-D18362105CD7}"/>
              </a:ext>
            </a:extLst>
          </p:cNvPr>
          <p:cNvSpPr/>
          <p:nvPr/>
        </p:nvSpPr>
        <p:spPr>
          <a:xfrm>
            <a:off x="308770" y="3337753"/>
            <a:ext cx="3722687" cy="849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Профилактическое</a:t>
            </a:r>
          </a:p>
        </p:txBody>
      </p:sp>
      <p:sp>
        <p:nvSpPr>
          <p:cNvPr id="17" name="Прямоугольник 16">
            <a:extLst>
              <a:ext uri="{FF2B5EF4-FFF2-40B4-BE49-F238E27FC236}">
                <a16:creationId xmlns:a16="http://schemas.microsoft.com/office/drawing/2014/main" id="{D168911C-14BB-443A-9053-16FD93A0306D}"/>
              </a:ext>
            </a:extLst>
          </p:cNvPr>
          <p:cNvSpPr/>
          <p:nvPr/>
        </p:nvSpPr>
        <p:spPr>
          <a:xfrm>
            <a:off x="9051227" y="4072064"/>
            <a:ext cx="1597786" cy="1150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Методическая деятельность</a:t>
            </a:r>
          </a:p>
        </p:txBody>
      </p:sp>
      <p:sp>
        <p:nvSpPr>
          <p:cNvPr id="18" name="Прямоугольник 17">
            <a:extLst>
              <a:ext uri="{FF2B5EF4-FFF2-40B4-BE49-F238E27FC236}">
                <a16:creationId xmlns:a16="http://schemas.microsoft.com/office/drawing/2014/main" id="{D2EA66B6-807C-406D-BC2C-02385A3A4403}"/>
              </a:ext>
            </a:extLst>
          </p:cNvPr>
          <p:cNvSpPr/>
          <p:nvPr/>
        </p:nvSpPr>
        <p:spPr>
          <a:xfrm>
            <a:off x="308769" y="4562094"/>
            <a:ext cx="3722688" cy="849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Информационно-просветительское</a:t>
            </a:r>
          </a:p>
        </p:txBody>
      </p:sp>
      <p:grpSp>
        <p:nvGrpSpPr>
          <p:cNvPr id="19" name="Группа 18">
            <a:extLst>
              <a:ext uri="{FF2B5EF4-FFF2-40B4-BE49-F238E27FC236}">
                <a16:creationId xmlns:a16="http://schemas.microsoft.com/office/drawing/2014/main" id="{ABCAEECD-ACB5-433B-A737-F9D0CA080CCE}"/>
              </a:ext>
            </a:extLst>
          </p:cNvPr>
          <p:cNvGrpSpPr>
            <a:grpSpLocks/>
          </p:cNvGrpSpPr>
          <p:nvPr/>
        </p:nvGrpSpPr>
        <p:grpSpPr bwMode="auto">
          <a:xfrm>
            <a:off x="6909445" y="383850"/>
            <a:ext cx="2297619" cy="1847286"/>
            <a:chOff x="2271464" y="1344712"/>
            <a:chExt cx="4572000" cy="4368995"/>
          </a:xfrm>
        </p:grpSpPr>
        <p:sp>
          <p:nvSpPr>
            <p:cNvPr id="20" name="Oval 115">
              <a:extLst>
                <a:ext uri="{FF2B5EF4-FFF2-40B4-BE49-F238E27FC236}">
                  <a16:creationId xmlns:a16="http://schemas.microsoft.com/office/drawing/2014/main" id="{90D7E909-206A-4365-AF36-756A8FB6CCFF}"/>
                </a:ext>
              </a:extLst>
            </p:cNvPr>
            <p:cNvSpPr>
              <a:spLocks noChangeArrowheads="1"/>
            </p:cNvSpPr>
            <p:nvPr/>
          </p:nvSpPr>
          <p:spPr bwMode="gray">
            <a:xfrm>
              <a:off x="2499957" y="1750486"/>
              <a:ext cx="4038115" cy="3963221"/>
            </a:xfrm>
            <a:prstGeom prst="ellipse">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dist="20000" dir="5400000" rotWithShape="0">
                <a:srgbClr val="808080">
                  <a:alpha val="37999"/>
                </a:srgbClr>
              </a:outerShdw>
            </a:effectLst>
          </p:spPr>
          <p:txBody>
            <a:bodyPr wrap="none" anchor="ctr"/>
            <a:lstStyle/>
            <a:p>
              <a:pPr>
                <a:defRPr/>
              </a:pPr>
              <a:endParaRPr lang="ru-RU">
                <a:solidFill>
                  <a:schemeClr val="dk1"/>
                </a:solidFill>
              </a:endParaRPr>
            </a:p>
          </p:txBody>
        </p:sp>
        <p:sp>
          <p:nvSpPr>
            <p:cNvPr id="21" name="Oval 4">
              <a:extLst>
                <a:ext uri="{FF2B5EF4-FFF2-40B4-BE49-F238E27FC236}">
                  <a16:creationId xmlns:a16="http://schemas.microsoft.com/office/drawing/2014/main" id="{90CEBD03-F58D-4475-B6E1-C234FA87EFD9}"/>
                </a:ext>
              </a:extLst>
            </p:cNvPr>
            <p:cNvSpPr>
              <a:spLocks noChangeArrowheads="1"/>
            </p:cNvSpPr>
            <p:nvPr/>
          </p:nvSpPr>
          <p:spPr bwMode="gray">
            <a:xfrm>
              <a:off x="3490664" y="2741712"/>
              <a:ext cx="2057400" cy="2133600"/>
            </a:xfrm>
            <a:prstGeom prst="ellipse">
              <a:avLst/>
            </a:prstGeom>
            <a:gradFill rotWithShape="1">
              <a:gsLst>
                <a:gs pos="0">
                  <a:srgbClr val="00CC99"/>
                </a:gs>
                <a:gs pos="100000">
                  <a:srgbClr val="005D46"/>
                </a:gs>
              </a:gsLst>
              <a:lin ang="5400000" scaled="1"/>
            </a:gradFill>
            <a:ln w="9525">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kumimoji="0" lang="ru-RU" altLang="ru-RU" sz="1800" dirty="0"/>
                <a:t>ППК</a:t>
              </a:r>
            </a:p>
          </p:txBody>
        </p:sp>
        <p:grpSp>
          <p:nvGrpSpPr>
            <p:cNvPr id="22" name="Group 127">
              <a:extLst>
                <a:ext uri="{FF2B5EF4-FFF2-40B4-BE49-F238E27FC236}">
                  <a16:creationId xmlns:a16="http://schemas.microsoft.com/office/drawing/2014/main" id="{4EF52F48-3188-4E02-814A-02CE22F07926}"/>
                </a:ext>
              </a:extLst>
            </p:cNvPr>
            <p:cNvGrpSpPr>
              <a:grpSpLocks/>
            </p:cNvGrpSpPr>
            <p:nvPr/>
          </p:nvGrpSpPr>
          <p:grpSpPr bwMode="auto">
            <a:xfrm>
              <a:off x="4100264" y="1344712"/>
              <a:ext cx="685800" cy="658813"/>
              <a:chOff x="2640" y="1088"/>
              <a:chExt cx="432" cy="415"/>
            </a:xfrm>
          </p:grpSpPr>
          <p:grpSp>
            <p:nvGrpSpPr>
              <p:cNvPr id="56" name="Group 8">
                <a:extLst>
                  <a:ext uri="{FF2B5EF4-FFF2-40B4-BE49-F238E27FC236}">
                    <a16:creationId xmlns:a16="http://schemas.microsoft.com/office/drawing/2014/main" id="{1F3FBAD4-8A31-4B7B-83CE-EF6E0B8C3D92}"/>
                  </a:ext>
                </a:extLst>
              </p:cNvPr>
              <p:cNvGrpSpPr>
                <a:grpSpLocks/>
              </p:cNvGrpSpPr>
              <p:nvPr/>
            </p:nvGrpSpPr>
            <p:grpSpPr bwMode="auto">
              <a:xfrm>
                <a:off x="2640" y="1088"/>
                <a:ext cx="432" cy="415"/>
                <a:chOff x="2016" y="1920"/>
                <a:chExt cx="1680" cy="1680"/>
              </a:xfrm>
            </p:grpSpPr>
            <p:sp>
              <p:nvSpPr>
                <p:cNvPr id="58" name="Oval 9">
                  <a:extLst>
                    <a:ext uri="{FF2B5EF4-FFF2-40B4-BE49-F238E27FC236}">
                      <a16:creationId xmlns:a16="http://schemas.microsoft.com/office/drawing/2014/main" id="{80405760-0AB6-4B6F-B08C-322DF75B06DE}"/>
                    </a:ext>
                  </a:extLst>
                </p:cNvPr>
                <p:cNvSpPr>
                  <a:spLocks noChangeArrowheads="1"/>
                </p:cNvSpPr>
                <p:nvPr/>
              </p:nvSpPr>
              <p:spPr bwMode="gray">
                <a:xfrm>
                  <a:off x="2016" y="1920"/>
                  <a:ext cx="1680" cy="1680"/>
                </a:xfrm>
                <a:prstGeom prst="ellipse">
                  <a:avLst/>
                </a:prstGeom>
                <a:gradFill rotWithShape="1">
                  <a:gsLst>
                    <a:gs pos="0">
                      <a:srgbClr val="FFCC00"/>
                    </a:gs>
                    <a:gs pos="100000">
                      <a:srgbClr val="6C5600"/>
                    </a:gs>
                  </a:gsLst>
                  <a:lin ang="5400000" scaled="1"/>
                </a:gradFill>
                <a:ln w="9525">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kumimoji="0" lang="ru-RU" altLang="ru-RU" sz="1800"/>
                </a:p>
              </p:txBody>
            </p:sp>
            <p:sp>
              <p:nvSpPr>
                <p:cNvPr id="59" name="Freeform 10">
                  <a:extLst>
                    <a:ext uri="{FF2B5EF4-FFF2-40B4-BE49-F238E27FC236}">
                      <a16:creationId xmlns:a16="http://schemas.microsoft.com/office/drawing/2014/main" id="{6584FD4B-ED74-4C09-9A2B-0755CC65C283}"/>
                    </a:ext>
                  </a:extLst>
                </p:cNvPr>
                <p:cNvSpPr>
                  <a:spLocks/>
                </p:cNvSpPr>
                <p:nvPr/>
              </p:nvSpPr>
              <p:spPr bwMode="gray">
                <a:xfrm>
                  <a:off x="2208" y="1948"/>
                  <a:ext cx="1296" cy="634"/>
                </a:xfrm>
                <a:custGeom>
                  <a:avLst/>
                  <a:gdLst>
                    <a:gd name="T0" fmla="*/ 1074 w 1321"/>
                    <a:gd name="T1" fmla="*/ 126 h 712"/>
                    <a:gd name="T2" fmla="*/ 1088 w 1321"/>
                    <a:gd name="T3" fmla="*/ 139 h 712"/>
                    <a:gd name="T4" fmla="*/ 1091 w 1321"/>
                    <a:gd name="T5" fmla="*/ 151 h 712"/>
                    <a:gd name="T6" fmla="*/ 1086 w 1321"/>
                    <a:gd name="T7" fmla="*/ 162 h 712"/>
                    <a:gd name="T8" fmla="*/ 1072 w 1321"/>
                    <a:gd name="T9" fmla="*/ 171 h 712"/>
                    <a:gd name="T10" fmla="*/ 1051 w 1321"/>
                    <a:gd name="T11" fmla="*/ 182 h 712"/>
                    <a:gd name="T12" fmla="*/ 1023 w 1321"/>
                    <a:gd name="T13" fmla="*/ 190 h 712"/>
                    <a:gd name="T14" fmla="*/ 988 w 1321"/>
                    <a:gd name="T15" fmla="*/ 197 h 712"/>
                    <a:gd name="T16" fmla="*/ 948 w 1321"/>
                    <a:gd name="T17" fmla="*/ 204 h 712"/>
                    <a:gd name="T18" fmla="*/ 902 w 1321"/>
                    <a:gd name="T19" fmla="*/ 209 h 712"/>
                    <a:gd name="T20" fmla="*/ 852 w 1321"/>
                    <a:gd name="T21" fmla="*/ 214 h 712"/>
                    <a:gd name="T22" fmla="*/ 799 w 1321"/>
                    <a:gd name="T23" fmla="*/ 216 h 712"/>
                    <a:gd name="T24" fmla="*/ 740 w 1321"/>
                    <a:gd name="T25" fmla="*/ 221 h 712"/>
                    <a:gd name="T26" fmla="*/ 681 w 1321"/>
                    <a:gd name="T27" fmla="*/ 222 h 712"/>
                    <a:gd name="T28" fmla="*/ 657 w 1321"/>
                    <a:gd name="T29" fmla="*/ 223 h 712"/>
                    <a:gd name="T30" fmla="*/ 393 w 1321"/>
                    <a:gd name="T31" fmla="*/ 223 h 712"/>
                    <a:gd name="T32" fmla="*/ 389 w 1321"/>
                    <a:gd name="T33" fmla="*/ 223 h 712"/>
                    <a:gd name="T34" fmla="*/ 337 w 1321"/>
                    <a:gd name="T35" fmla="*/ 222 h 712"/>
                    <a:gd name="T36" fmla="*/ 287 w 1321"/>
                    <a:gd name="T37" fmla="*/ 221 h 712"/>
                    <a:gd name="T38" fmla="*/ 240 w 1321"/>
                    <a:gd name="T39" fmla="*/ 218 h 712"/>
                    <a:gd name="T40" fmla="*/ 195 w 1321"/>
                    <a:gd name="T41" fmla="*/ 215 h 712"/>
                    <a:gd name="T42" fmla="*/ 155 w 1321"/>
                    <a:gd name="T43" fmla="*/ 212 h 712"/>
                    <a:gd name="T44" fmla="*/ 118 w 1321"/>
                    <a:gd name="T45" fmla="*/ 207 h 712"/>
                    <a:gd name="T46" fmla="*/ 82 w 1321"/>
                    <a:gd name="T47" fmla="*/ 203 h 712"/>
                    <a:gd name="T48" fmla="*/ 57 w 1321"/>
                    <a:gd name="T49" fmla="*/ 198 h 712"/>
                    <a:gd name="T50" fmla="*/ 29 w 1321"/>
                    <a:gd name="T51" fmla="*/ 191 h 712"/>
                    <a:gd name="T52" fmla="*/ 18 w 1321"/>
                    <a:gd name="T53" fmla="*/ 183 h 712"/>
                    <a:gd name="T54" fmla="*/ 6 w 1321"/>
                    <a:gd name="T55" fmla="*/ 174 h 712"/>
                    <a:gd name="T56" fmla="*/ 0 w 1321"/>
                    <a:gd name="T57" fmla="*/ 164 h 712"/>
                    <a:gd name="T58" fmla="*/ 0 w 1321"/>
                    <a:gd name="T59" fmla="*/ 163 h 712"/>
                    <a:gd name="T60" fmla="*/ 4 w 1321"/>
                    <a:gd name="T61" fmla="*/ 151 h 712"/>
                    <a:gd name="T62" fmla="*/ 16 w 1321"/>
                    <a:gd name="T63" fmla="*/ 140 h 712"/>
                    <a:gd name="T64" fmla="*/ 41 w 1321"/>
                    <a:gd name="T65" fmla="*/ 116 h 712"/>
                    <a:gd name="T66" fmla="*/ 76 w 1321"/>
                    <a:gd name="T67" fmla="*/ 93 h 712"/>
                    <a:gd name="T68" fmla="*/ 122 w 1321"/>
                    <a:gd name="T69" fmla="*/ 74 h 712"/>
                    <a:gd name="T70" fmla="*/ 169 w 1321"/>
                    <a:gd name="T71" fmla="*/ 54 h 712"/>
                    <a:gd name="T72" fmla="*/ 223 w 1321"/>
                    <a:gd name="T73" fmla="*/ 38 h 712"/>
                    <a:gd name="T74" fmla="*/ 282 w 1321"/>
                    <a:gd name="T75" fmla="*/ 26 h 712"/>
                    <a:gd name="T76" fmla="*/ 342 w 1321"/>
                    <a:gd name="T77" fmla="*/ 14 h 712"/>
                    <a:gd name="T78" fmla="*/ 411 w 1321"/>
                    <a:gd name="T79" fmla="*/ 7 h 712"/>
                    <a:gd name="T80" fmla="*/ 480 w 1321"/>
                    <a:gd name="T81" fmla="*/ 4 h 712"/>
                    <a:gd name="T82" fmla="*/ 551 w 1321"/>
                    <a:gd name="T83" fmla="*/ 0 h 712"/>
                    <a:gd name="T84" fmla="*/ 551 w 1321"/>
                    <a:gd name="T85" fmla="*/ 0 h 712"/>
                    <a:gd name="T86" fmla="*/ 627 w 1321"/>
                    <a:gd name="T87" fmla="*/ 4 h 712"/>
                    <a:gd name="T88" fmla="*/ 700 w 1321"/>
                    <a:gd name="T89" fmla="*/ 7 h 712"/>
                    <a:gd name="T90" fmla="*/ 770 w 1321"/>
                    <a:gd name="T91" fmla="*/ 16 h 712"/>
                    <a:gd name="T92" fmla="*/ 835 w 1321"/>
                    <a:gd name="T93" fmla="*/ 28 h 712"/>
                    <a:gd name="T94" fmla="*/ 894 w 1321"/>
                    <a:gd name="T95" fmla="*/ 43 h 712"/>
                    <a:gd name="T96" fmla="*/ 949 w 1321"/>
                    <a:gd name="T97" fmla="*/ 61 h 712"/>
                    <a:gd name="T98" fmla="*/ 998 w 1321"/>
                    <a:gd name="T99" fmla="*/ 80 h 712"/>
                    <a:gd name="T100" fmla="*/ 1040 w 1321"/>
                    <a:gd name="T101" fmla="*/ 102 h 712"/>
                    <a:gd name="T102" fmla="*/ 1074 w 1321"/>
                    <a:gd name="T103" fmla="*/ 126 h 712"/>
                    <a:gd name="T104" fmla="*/ 1074 w 1321"/>
                    <a:gd name="T105" fmla="*/ 12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C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ru-RU"/>
                </a:p>
              </p:txBody>
            </p:sp>
          </p:grpSp>
          <p:sp>
            <p:nvSpPr>
              <p:cNvPr id="57" name="Text Box 11">
                <a:extLst>
                  <a:ext uri="{FF2B5EF4-FFF2-40B4-BE49-F238E27FC236}">
                    <a16:creationId xmlns:a16="http://schemas.microsoft.com/office/drawing/2014/main" id="{4CD85B27-14B1-417B-A275-9F138A6DC73A}"/>
                  </a:ext>
                </a:extLst>
              </p:cNvPr>
              <p:cNvSpPr txBox="1">
                <a:spLocks noChangeArrowheads="1"/>
              </p:cNvSpPr>
              <p:nvPr/>
            </p:nvSpPr>
            <p:spPr bwMode="gray">
              <a:xfrm>
                <a:off x="2734" y="1152"/>
                <a:ext cx="116" cy="291"/>
              </a:xfrm>
              <a:prstGeom prst="rect">
                <a:avLst/>
              </a:prstGeom>
              <a:noFill/>
              <a:ln>
                <a:noFill/>
              </a:ln>
              <a:effectLst/>
              <a:extLst/>
            </p:spPr>
            <p:txBody>
              <a:bodyPr wrap="none">
                <a:spAutoFit/>
              </a:bodyPr>
              <a:lstStyle/>
              <a:p>
                <a:pPr>
                  <a:defRPr/>
                </a:pPr>
                <a:endParaRPr lang="en-US" sz="2400" b="1" dirty="0">
                  <a:solidFill>
                    <a:srgbClr val="FFFFFF"/>
                  </a:solidFill>
                  <a:effectLst>
                    <a:outerShdw blurRad="38100" dist="38100" dir="2700000" algn="tl">
                      <a:srgbClr val="C0C0C0"/>
                    </a:outerShdw>
                  </a:effectLst>
                  <a:latin typeface="Verdana" pitchFamily="34" charset="0"/>
                </a:endParaRPr>
              </a:p>
            </p:txBody>
          </p:sp>
        </p:grpSp>
        <p:grpSp>
          <p:nvGrpSpPr>
            <p:cNvPr id="23" name="Group 123">
              <a:extLst>
                <a:ext uri="{FF2B5EF4-FFF2-40B4-BE49-F238E27FC236}">
                  <a16:creationId xmlns:a16="http://schemas.microsoft.com/office/drawing/2014/main" id="{4C3EE0D8-A13C-4ADD-9229-514405A51662}"/>
                </a:ext>
              </a:extLst>
            </p:cNvPr>
            <p:cNvGrpSpPr>
              <a:grpSpLocks/>
            </p:cNvGrpSpPr>
            <p:nvPr/>
          </p:nvGrpSpPr>
          <p:grpSpPr bwMode="auto">
            <a:xfrm>
              <a:off x="3458914" y="4683225"/>
              <a:ext cx="319088" cy="279400"/>
              <a:chOff x="2236" y="3191"/>
              <a:chExt cx="201" cy="176"/>
            </a:xfrm>
          </p:grpSpPr>
          <p:sp>
            <p:nvSpPr>
              <p:cNvPr id="54" name="Oval 64">
                <a:extLst>
                  <a:ext uri="{FF2B5EF4-FFF2-40B4-BE49-F238E27FC236}">
                    <a16:creationId xmlns:a16="http://schemas.microsoft.com/office/drawing/2014/main" id="{A63891CB-B01B-4E88-9863-0D4D96FD077C}"/>
                  </a:ext>
                </a:extLst>
              </p:cNvPr>
              <p:cNvSpPr>
                <a:spLocks noChangeArrowheads="1"/>
              </p:cNvSpPr>
              <p:nvPr/>
            </p:nvSpPr>
            <p:spPr bwMode="gray">
              <a:xfrm rot="-3372907">
                <a:off x="2239" y="3282"/>
                <a:ext cx="82" cy="87"/>
              </a:xfrm>
              <a:prstGeom prst="ellipse">
                <a:avLst/>
              </a:prstGeom>
              <a:gradFill rotWithShape="1">
                <a:gsLst>
                  <a:gs pos="0">
                    <a:srgbClr val="33CCCC"/>
                  </a:gs>
                  <a:gs pos="100000">
                    <a:srgbClr val="228888"/>
                  </a:gs>
                </a:gsLst>
                <a:path path="shape">
                  <a:fillToRect l="50000" t="50000" r="50000" b="50000"/>
                </a:path>
              </a:gradFill>
              <a:ln w="9525">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kumimoji="0" lang="ru-RU" altLang="ru-RU" sz="1800"/>
              </a:p>
            </p:txBody>
          </p:sp>
          <p:sp>
            <p:nvSpPr>
              <p:cNvPr id="55" name="Oval 65">
                <a:extLst>
                  <a:ext uri="{FF2B5EF4-FFF2-40B4-BE49-F238E27FC236}">
                    <a16:creationId xmlns:a16="http://schemas.microsoft.com/office/drawing/2014/main" id="{D9FA8B24-4EEC-4B4B-99E2-901900AE3138}"/>
                  </a:ext>
                </a:extLst>
              </p:cNvPr>
              <p:cNvSpPr>
                <a:spLocks noChangeArrowheads="1"/>
              </p:cNvSpPr>
              <p:nvPr/>
            </p:nvSpPr>
            <p:spPr bwMode="gray">
              <a:xfrm rot="-3372907">
                <a:off x="2353" y="3188"/>
                <a:ext cx="82" cy="87"/>
              </a:xfrm>
              <a:prstGeom prst="ellipse">
                <a:avLst/>
              </a:prstGeom>
              <a:gradFill rotWithShape="1">
                <a:gsLst>
                  <a:gs pos="0">
                    <a:srgbClr val="33CCCC"/>
                  </a:gs>
                  <a:gs pos="100000">
                    <a:srgbClr val="228888"/>
                  </a:gs>
                </a:gsLst>
                <a:path path="shape">
                  <a:fillToRect l="50000" t="50000" r="50000" b="50000"/>
                </a:path>
              </a:gradFill>
              <a:ln w="9525">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kumimoji="0" lang="ru-RU" altLang="ru-RU" sz="1800"/>
              </a:p>
            </p:txBody>
          </p:sp>
        </p:grpSp>
        <p:grpSp>
          <p:nvGrpSpPr>
            <p:cNvPr id="24" name="Group 122">
              <a:extLst>
                <a:ext uri="{FF2B5EF4-FFF2-40B4-BE49-F238E27FC236}">
                  <a16:creationId xmlns:a16="http://schemas.microsoft.com/office/drawing/2014/main" id="{5FB08D44-18CB-45C2-8E91-ADABAD36AD01}"/>
                </a:ext>
              </a:extLst>
            </p:cNvPr>
            <p:cNvGrpSpPr>
              <a:grpSpLocks/>
            </p:cNvGrpSpPr>
            <p:nvPr/>
          </p:nvGrpSpPr>
          <p:grpSpPr bwMode="auto">
            <a:xfrm>
              <a:off x="2804864" y="4946750"/>
              <a:ext cx="685800" cy="685800"/>
              <a:chOff x="1824" y="3357"/>
              <a:chExt cx="432" cy="432"/>
            </a:xfrm>
          </p:grpSpPr>
          <p:grpSp>
            <p:nvGrpSpPr>
              <p:cNvPr id="50" name="Group 70">
                <a:extLst>
                  <a:ext uri="{FF2B5EF4-FFF2-40B4-BE49-F238E27FC236}">
                    <a16:creationId xmlns:a16="http://schemas.microsoft.com/office/drawing/2014/main" id="{584B1C2B-3C08-4E30-9586-AF2A541D9AF3}"/>
                  </a:ext>
                </a:extLst>
              </p:cNvPr>
              <p:cNvGrpSpPr>
                <a:grpSpLocks/>
              </p:cNvGrpSpPr>
              <p:nvPr/>
            </p:nvGrpSpPr>
            <p:grpSpPr bwMode="auto">
              <a:xfrm>
                <a:off x="1824" y="3357"/>
                <a:ext cx="432" cy="432"/>
                <a:chOff x="2016" y="1920"/>
                <a:chExt cx="1680" cy="1680"/>
              </a:xfrm>
            </p:grpSpPr>
            <p:sp>
              <p:nvSpPr>
                <p:cNvPr id="52" name="Oval 71">
                  <a:extLst>
                    <a:ext uri="{FF2B5EF4-FFF2-40B4-BE49-F238E27FC236}">
                      <a16:creationId xmlns:a16="http://schemas.microsoft.com/office/drawing/2014/main" id="{23FE32A3-0B95-4AF0-B38C-0DD7ADD0E9C3}"/>
                    </a:ext>
                  </a:extLst>
                </p:cNvPr>
                <p:cNvSpPr>
                  <a:spLocks noChangeArrowheads="1"/>
                </p:cNvSpPr>
                <p:nvPr/>
              </p:nvSpPr>
              <p:spPr bwMode="gray">
                <a:xfrm>
                  <a:off x="2016" y="1920"/>
                  <a:ext cx="1680" cy="1680"/>
                </a:xfrm>
                <a:prstGeom prst="ellipse">
                  <a:avLst/>
                </a:prstGeom>
                <a:gradFill rotWithShape="1">
                  <a:gsLst>
                    <a:gs pos="0">
                      <a:srgbClr val="33CCCC"/>
                    </a:gs>
                    <a:gs pos="100000">
                      <a:srgbClr val="0C3232"/>
                    </a:gs>
                  </a:gsLst>
                  <a:lin ang="5400000" scaled="1"/>
                </a:gradFill>
                <a:ln w="9525">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kumimoji="0" lang="ru-RU" altLang="ru-RU" sz="1800"/>
                </a:p>
              </p:txBody>
            </p:sp>
            <p:sp>
              <p:nvSpPr>
                <p:cNvPr id="53" name="Freeform 72">
                  <a:extLst>
                    <a:ext uri="{FF2B5EF4-FFF2-40B4-BE49-F238E27FC236}">
                      <a16:creationId xmlns:a16="http://schemas.microsoft.com/office/drawing/2014/main" id="{4A72BAB1-2AB6-4789-9744-1B2B89E0981C}"/>
                    </a:ext>
                  </a:extLst>
                </p:cNvPr>
                <p:cNvSpPr>
                  <a:spLocks/>
                </p:cNvSpPr>
                <p:nvPr/>
              </p:nvSpPr>
              <p:spPr bwMode="gray">
                <a:xfrm>
                  <a:off x="2208" y="1948"/>
                  <a:ext cx="1296" cy="634"/>
                </a:xfrm>
                <a:custGeom>
                  <a:avLst/>
                  <a:gdLst>
                    <a:gd name="T0" fmla="*/ 1074 w 1321"/>
                    <a:gd name="T1" fmla="*/ 126 h 712"/>
                    <a:gd name="T2" fmla="*/ 1088 w 1321"/>
                    <a:gd name="T3" fmla="*/ 139 h 712"/>
                    <a:gd name="T4" fmla="*/ 1091 w 1321"/>
                    <a:gd name="T5" fmla="*/ 151 h 712"/>
                    <a:gd name="T6" fmla="*/ 1086 w 1321"/>
                    <a:gd name="T7" fmla="*/ 162 h 712"/>
                    <a:gd name="T8" fmla="*/ 1072 w 1321"/>
                    <a:gd name="T9" fmla="*/ 171 h 712"/>
                    <a:gd name="T10" fmla="*/ 1051 w 1321"/>
                    <a:gd name="T11" fmla="*/ 182 h 712"/>
                    <a:gd name="T12" fmla="*/ 1023 w 1321"/>
                    <a:gd name="T13" fmla="*/ 190 h 712"/>
                    <a:gd name="T14" fmla="*/ 988 w 1321"/>
                    <a:gd name="T15" fmla="*/ 197 h 712"/>
                    <a:gd name="T16" fmla="*/ 948 w 1321"/>
                    <a:gd name="T17" fmla="*/ 204 h 712"/>
                    <a:gd name="T18" fmla="*/ 902 w 1321"/>
                    <a:gd name="T19" fmla="*/ 209 h 712"/>
                    <a:gd name="T20" fmla="*/ 852 w 1321"/>
                    <a:gd name="T21" fmla="*/ 214 h 712"/>
                    <a:gd name="T22" fmla="*/ 799 w 1321"/>
                    <a:gd name="T23" fmla="*/ 216 h 712"/>
                    <a:gd name="T24" fmla="*/ 740 w 1321"/>
                    <a:gd name="T25" fmla="*/ 221 h 712"/>
                    <a:gd name="T26" fmla="*/ 681 w 1321"/>
                    <a:gd name="T27" fmla="*/ 222 h 712"/>
                    <a:gd name="T28" fmla="*/ 657 w 1321"/>
                    <a:gd name="T29" fmla="*/ 223 h 712"/>
                    <a:gd name="T30" fmla="*/ 393 w 1321"/>
                    <a:gd name="T31" fmla="*/ 223 h 712"/>
                    <a:gd name="T32" fmla="*/ 389 w 1321"/>
                    <a:gd name="T33" fmla="*/ 223 h 712"/>
                    <a:gd name="T34" fmla="*/ 337 w 1321"/>
                    <a:gd name="T35" fmla="*/ 222 h 712"/>
                    <a:gd name="T36" fmla="*/ 287 w 1321"/>
                    <a:gd name="T37" fmla="*/ 221 h 712"/>
                    <a:gd name="T38" fmla="*/ 240 w 1321"/>
                    <a:gd name="T39" fmla="*/ 218 h 712"/>
                    <a:gd name="T40" fmla="*/ 195 w 1321"/>
                    <a:gd name="T41" fmla="*/ 215 h 712"/>
                    <a:gd name="T42" fmla="*/ 155 w 1321"/>
                    <a:gd name="T43" fmla="*/ 212 h 712"/>
                    <a:gd name="T44" fmla="*/ 118 w 1321"/>
                    <a:gd name="T45" fmla="*/ 207 h 712"/>
                    <a:gd name="T46" fmla="*/ 82 w 1321"/>
                    <a:gd name="T47" fmla="*/ 203 h 712"/>
                    <a:gd name="T48" fmla="*/ 57 w 1321"/>
                    <a:gd name="T49" fmla="*/ 198 h 712"/>
                    <a:gd name="T50" fmla="*/ 29 w 1321"/>
                    <a:gd name="T51" fmla="*/ 191 h 712"/>
                    <a:gd name="T52" fmla="*/ 18 w 1321"/>
                    <a:gd name="T53" fmla="*/ 183 h 712"/>
                    <a:gd name="T54" fmla="*/ 6 w 1321"/>
                    <a:gd name="T55" fmla="*/ 174 h 712"/>
                    <a:gd name="T56" fmla="*/ 0 w 1321"/>
                    <a:gd name="T57" fmla="*/ 164 h 712"/>
                    <a:gd name="T58" fmla="*/ 0 w 1321"/>
                    <a:gd name="T59" fmla="*/ 163 h 712"/>
                    <a:gd name="T60" fmla="*/ 4 w 1321"/>
                    <a:gd name="T61" fmla="*/ 151 h 712"/>
                    <a:gd name="T62" fmla="*/ 16 w 1321"/>
                    <a:gd name="T63" fmla="*/ 140 h 712"/>
                    <a:gd name="T64" fmla="*/ 41 w 1321"/>
                    <a:gd name="T65" fmla="*/ 116 h 712"/>
                    <a:gd name="T66" fmla="*/ 76 w 1321"/>
                    <a:gd name="T67" fmla="*/ 93 h 712"/>
                    <a:gd name="T68" fmla="*/ 122 w 1321"/>
                    <a:gd name="T69" fmla="*/ 74 h 712"/>
                    <a:gd name="T70" fmla="*/ 169 w 1321"/>
                    <a:gd name="T71" fmla="*/ 54 h 712"/>
                    <a:gd name="T72" fmla="*/ 223 w 1321"/>
                    <a:gd name="T73" fmla="*/ 38 h 712"/>
                    <a:gd name="T74" fmla="*/ 282 w 1321"/>
                    <a:gd name="T75" fmla="*/ 26 h 712"/>
                    <a:gd name="T76" fmla="*/ 342 w 1321"/>
                    <a:gd name="T77" fmla="*/ 14 h 712"/>
                    <a:gd name="T78" fmla="*/ 411 w 1321"/>
                    <a:gd name="T79" fmla="*/ 7 h 712"/>
                    <a:gd name="T80" fmla="*/ 480 w 1321"/>
                    <a:gd name="T81" fmla="*/ 4 h 712"/>
                    <a:gd name="T82" fmla="*/ 551 w 1321"/>
                    <a:gd name="T83" fmla="*/ 0 h 712"/>
                    <a:gd name="T84" fmla="*/ 551 w 1321"/>
                    <a:gd name="T85" fmla="*/ 0 h 712"/>
                    <a:gd name="T86" fmla="*/ 627 w 1321"/>
                    <a:gd name="T87" fmla="*/ 4 h 712"/>
                    <a:gd name="T88" fmla="*/ 700 w 1321"/>
                    <a:gd name="T89" fmla="*/ 7 h 712"/>
                    <a:gd name="T90" fmla="*/ 770 w 1321"/>
                    <a:gd name="T91" fmla="*/ 16 h 712"/>
                    <a:gd name="T92" fmla="*/ 835 w 1321"/>
                    <a:gd name="T93" fmla="*/ 28 h 712"/>
                    <a:gd name="T94" fmla="*/ 894 w 1321"/>
                    <a:gd name="T95" fmla="*/ 43 h 712"/>
                    <a:gd name="T96" fmla="*/ 949 w 1321"/>
                    <a:gd name="T97" fmla="*/ 61 h 712"/>
                    <a:gd name="T98" fmla="*/ 998 w 1321"/>
                    <a:gd name="T99" fmla="*/ 80 h 712"/>
                    <a:gd name="T100" fmla="*/ 1040 w 1321"/>
                    <a:gd name="T101" fmla="*/ 102 h 712"/>
                    <a:gd name="T102" fmla="*/ 1074 w 1321"/>
                    <a:gd name="T103" fmla="*/ 126 h 712"/>
                    <a:gd name="T104" fmla="*/ 1074 w 1321"/>
                    <a:gd name="T105" fmla="*/ 12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ru-RU"/>
                </a:p>
              </p:txBody>
            </p:sp>
          </p:grpSp>
          <p:sp>
            <p:nvSpPr>
              <p:cNvPr id="51" name="Text Box 73">
                <a:extLst>
                  <a:ext uri="{FF2B5EF4-FFF2-40B4-BE49-F238E27FC236}">
                    <a16:creationId xmlns:a16="http://schemas.microsoft.com/office/drawing/2014/main" id="{3261CBB3-EB4F-4B6A-9AE6-7E219C0B6A7A}"/>
                  </a:ext>
                </a:extLst>
              </p:cNvPr>
              <p:cNvSpPr txBox="1">
                <a:spLocks noChangeArrowheads="1"/>
              </p:cNvSpPr>
              <p:nvPr/>
            </p:nvSpPr>
            <p:spPr bwMode="gray">
              <a:xfrm>
                <a:off x="1911" y="3438"/>
                <a:ext cx="116" cy="291"/>
              </a:xfrm>
              <a:prstGeom prst="rect">
                <a:avLst/>
              </a:prstGeom>
              <a:noFill/>
              <a:ln>
                <a:noFill/>
              </a:ln>
              <a:effectLst/>
              <a:extLst/>
            </p:spPr>
            <p:txBody>
              <a:bodyPr wrap="none">
                <a:spAutoFit/>
              </a:bodyPr>
              <a:lstStyle/>
              <a:p>
                <a:pPr>
                  <a:defRPr/>
                </a:pPr>
                <a:endParaRPr lang="en-US" sz="2400" b="1" dirty="0">
                  <a:solidFill>
                    <a:srgbClr val="FFFFFF"/>
                  </a:solidFill>
                  <a:effectLst>
                    <a:outerShdw blurRad="38100" dist="38100" dir="2700000" algn="tl">
                      <a:srgbClr val="C0C0C0"/>
                    </a:outerShdw>
                  </a:effectLst>
                  <a:latin typeface="Verdana" pitchFamily="34" charset="0"/>
                </a:endParaRPr>
              </a:p>
            </p:txBody>
          </p:sp>
        </p:grpSp>
        <p:grpSp>
          <p:nvGrpSpPr>
            <p:cNvPr id="25" name="Group 126">
              <a:extLst>
                <a:ext uri="{FF2B5EF4-FFF2-40B4-BE49-F238E27FC236}">
                  <a16:creationId xmlns:a16="http://schemas.microsoft.com/office/drawing/2014/main" id="{16367E6D-4E78-49D4-9056-C4F108BCEF97}"/>
                </a:ext>
              </a:extLst>
            </p:cNvPr>
            <p:cNvGrpSpPr>
              <a:grpSpLocks/>
            </p:cNvGrpSpPr>
            <p:nvPr/>
          </p:nvGrpSpPr>
          <p:grpSpPr bwMode="auto">
            <a:xfrm>
              <a:off x="6162427" y="2741712"/>
              <a:ext cx="681037" cy="693738"/>
              <a:chOff x="3938" y="1968"/>
              <a:chExt cx="430" cy="437"/>
            </a:xfrm>
          </p:grpSpPr>
          <p:grpSp>
            <p:nvGrpSpPr>
              <p:cNvPr id="46" name="Group 75">
                <a:extLst>
                  <a:ext uri="{FF2B5EF4-FFF2-40B4-BE49-F238E27FC236}">
                    <a16:creationId xmlns:a16="http://schemas.microsoft.com/office/drawing/2014/main" id="{CA1957F1-AF09-4E3A-A9CB-4197E631BF8F}"/>
                  </a:ext>
                </a:extLst>
              </p:cNvPr>
              <p:cNvGrpSpPr>
                <a:grpSpLocks/>
              </p:cNvGrpSpPr>
              <p:nvPr/>
            </p:nvGrpSpPr>
            <p:grpSpPr bwMode="auto">
              <a:xfrm>
                <a:off x="3938" y="1968"/>
                <a:ext cx="430" cy="437"/>
                <a:chOff x="2016" y="1920"/>
                <a:chExt cx="1680" cy="1680"/>
              </a:xfrm>
            </p:grpSpPr>
            <p:sp>
              <p:nvSpPr>
                <p:cNvPr id="48" name="Oval 76">
                  <a:extLst>
                    <a:ext uri="{FF2B5EF4-FFF2-40B4-BE49-F238E27FC236}">
                      <a16:creationId xmlns:a16="http://schemas.microsoft.com/office/drawing/2014/main" id="{C441B96A-D9F0-47F9-A3F9-39FCF457561A}"/>
                    </a:ext>
                  </a:extLst>
                </p:cNvPr>
                <p:cNvSpPr>
                  <a:spLocks noChangeArrowheads="1"/>
                </p:cNvSpPr>
                <p:nvPr/>
              </p:nvSpPr>
              <p:spPr bwMode="gray">
                <a:xfrm>
                  <a:off x="2016" y="1920"/>
                  <a:ext cx="1680" cy="1680"/>
                </a:xfrm>
                <a:prstGeom prst="ellipse">
                  <a:avLst/>
                </a:prstGeom>
                <a:gradFill rotWithShape="1">
                  <a:gsLst>
                    <a:gs pos="0">
                      <a:srgbClr val="4996E3"/>
                    </a:gs>
                    <a:gs pos="100000">
                      <a:srgbClr val="214467"/>
                    </a:gs>
                  </a:gsLst>
                  <a:lin ang="5400000" scaled="1"/>
                </a:gradFill>
                <a:ln w="9525">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kumimoji="0" lang="ru-RU" altLang="ru-RU" sz="1800"/>
                </a:p>
              </p:txBody>
            </p:sp>
            <p:sp>
              <p:nvSpPr>
                <p:cNvPr id="49" name="Freeform 77">
                  <a:extLst>
                    <a:ext uri="{FF2B5EF4-FFF2-40B4-BE49-F238E27FC236}">
                      <a16:creationId xmlns:a16="http://schemas.microsoft.com/office/drawing/2014/main" id="{E48FEE65-1B41-49C3-843D-3A4F1468B34B}"/>
                    </a:ext>
                  </a:extLst>
                </p:cNvPr>
                <p:cNvSpPr>
                  <a:spLocks/>
                </p:cNvSpPr>
                <p:nvPr/>
              </p:nvSpPr>
              <p:spPr bwMode="gray">
                <a:xfrm>
                  <a:off x="2208" y="1948"/>
                  <a:ext cx="1296" cy="634"/>
                </a:xfrm>
                <a:custGeom>
                  <a:avLst/>
                  <a:gdLst>
                    <a:gd name="T0" fmla="*/ 1074 w 1321"/>
                    <a:gd name="T1" fmla="*/ 126 h 712"/>
                    <a:gd name="T2" fmla="*/ 1088 w 1321"/>
                    <a:gd name="T3" fmla="*/ 139 h 712"/>
                    <a:gd name="T4" fmla="*/ 1091 w 1321"/>
                    <a:gd name="T5" fmla="*/ 151 h 712"/>
                    <a:gd name="T6" fmla="*/ 1086 w 1321"/>
                    <a:gd name="T7" fmla="*/ 162 h 712"/>
                    <a:gd name="T8" fmla="*/ 1072 w 1321"/>
                    <a:gd name="T9" fmla="*/ 171 h 712"/>
                    <a:gd name="T10" fmla="*/ 1051 w 1321"/>
                    <a:gd name="T11" fmla="*/ 182 h 712"/>
                    <a:gd name="T12" fmla="*/ 1023 w 1321"/>
                    <a:gd name="T13" fmla="*/ 190 h 712"/>
                    <a:gd name="T14" fmla="*/ 988 w 1321"/>
                    <a:gd name="T15" fmla="*/ 197 h 712"/>
                    <a:gd name="T16" fmla="*/ 948 w 1321"/>
                    <a:gd name="T17" fmla="*/ 204 h 712"/>
                    <a:gd name="T18" fmla="*/ 902 w 1321"/>
                    <a:gd name="T19" fmla="*/ 209 h 712"/>
                    <a:gd name="T20" fmla="*/ 852 w 1321"/>
                    <a:gd name="T21" fmla="*/ 214 h 712"/>
                    <a:gd name="T22" fmla="*/ 799 w 1321"/>
                    <a:gd name="T23" fmla="*/ 216 h 712"/>
                    <a:gd name="T24" fmla="*/ 740 w 1321"/>
                    <a:gd name="T25" fmla="*/ 221 h 712"/>
                    <a:gd name="T26" fmla="*/ 681 w 1321"/>
                    <a:gd name="T27" fmla="*/ 222 h 712"/>
                    <a:gd name="T28" fmla="*/ 657 w 1321"/>
                    <a:gd name="T29" fmla="*/ 223 h 712"/>
                    <a:gd name="T30" fmla="*/ 393 w 1321"/>
                    <a:gd name="T31" fmla="*/ 223 h 712"/>
                    <a:gd name="T32" fmla="*/ 389 w 1321"/>
                    <a:gd name="T33" fmla="*/ 223 h 712"/>
                    <a:gd name="T34" fmla="*/ 337 w 1321"/>
                    <a:gd name="T35" fmla="*/ 222 h 712"/>
                    <a:gd name="T36" fmla="*/ 287 w 1321"/>
                    <a:gd name="T37" fmla="*/ 221 h 712"/>
                    <a:gd name="T38" fmla="*/ 240 w 1321"/>
                    <a:gd name="T39" fmla="*/ 218 h 712"/>
                    <a:gd name="T40" fmla="*/ 195 w 1321"/>
                    <a:gd name="T41" fmla="*/ 215 h 712"/>
                    <a:gd name="T42" fmla="*/ 155 w 1321"/>
                    <a:gd name="T43" fmla="*/ 212 h 712"/>
                    <a:gd name="T44" fmla="*/ 118 w 1321"/>
                    <a:gd name="T45" fmla="*/ 207 h 712"/>
                    <a:gd name="T46" fmla="*/ 82 w 1321"/>
                    <a:gd name="T47" fmla="*/ 203 h 712"/>
                    <a:gd name="T48" fmla="*/ 57 w 1321"/>
                    <a:gd name="T49" fmla="*/ 198 h 712"/>
                    <a:gd name="T50" fmla="*/ 29 w 1321"/>
                    <a:gd name="T51" fmla="*/ 191 h 712"/>
                    <a:gd name="T52" fmla="*/ 18 w 1321"/>
                    <a:gd name="T53" fmla="*/ 183 h 712"/>
                    <a:gd name="T54" fmla="*/ 6 w 1321"/>
                    <a:gd name="T55" fmla="*/ 174 h 712"/>
                    <a:gd name="T56" fmla="*/ 0 w 1321"/>
                    <a:gd name="T57" fmla="*/ 164 h 712"/>
                    <a:gd name="T58" fmla="*/ 0 w 1321"/>
                    <a:gd name="T59" fmla="*/ 163 h 712"/>
                    <a:gd name="T60" fmla="*/ 4 w 1321"/>
                    <a:gd name="T61" fmla="*/ 151 h 712"/>
                    <a:gd name="T62" fmla="*/ 16 w 1321"/>
                    <a:gd name="T63" fmla="*/ 140 h 712"/>
                    <a:gd name="T64" fmla="*/ 41 w 1321"/>
                    <a:gd name="T65" fmla="*/ 116 h 712"/>
                    <a:gd name="T66" fmla="*/ 76 w 1321"/>
                    <a:gd name="T67" fmla="*/ 93 h 712"/>
                    <a:gd name="T68" fmla="*/ 122 w 1321"/>
                    <a:gd name="T69" fmla="*/ 74 h 712"/>
                    <a:gd name="T70" fmla="*/ 169 w 1321"/>
                    <a:gd name="T71" fmla="*/ 54 h 712"/>
                    <a:gd name="T72" fmla="*/ 223 w 1321"/>
                    <a:gd name="T73" fmla="*/ 38 h 712"/>
                    <a:gd name="T74" fmla="*/ 282 w 1321"/>
                    <a:gd name="T75" fmla="*/ 26 h 712"/>
                    <a:gd name="T76" fmla="*/ 342 w 1321"/>
                    <a:gd name="T77" fmla="*/ 14 h 712"/>
                    <a:gd name="T78" fmla="*/ 411 w 1321"/>
                    <a:gd name="T79" fmla="*/ 7 h 712"/>
                    <a:gd name="T80" fmla="*/ 480 w 1321"/>
                    <a:gd name="T81" fmla="*/ 4 h 712"/>
                    <a:gd name="T82" fmla="*/ 551 w 1321"/>
                    <a:gd name="T83" fmla="*/ 0 h 712"/>
                    <a:gd name="T84" fmla="*/ 551 w 1321"/>
                    <a:gd name="T85" fmla="*/ 0 h 712"/>
                    <a:gd name="T86" fmla="*/ 627 w 1321"/>
                    <a:gd name="T87" fmla="*/ 4 h 712"/>
                    <a:gd name="T88" fmla="*/ 700 w 1321"/>
                    <a:gd name="T89" fmla="*/ 7 h 712"/>
                    <a:gd name="T90" fmla="*/ 770 w 1321"/>
                    <a:gd name="T91" fmla="*/ 16 h 712"/>
                    <a:gd name="T92" fmla="*/ 835 w 1321"/>
                    <a:gd name="T93" fmla="*/ 28 h 712"/>
                    <a:gd name="T94" fmla="*/ 894 w 1321"/>
                    <a:gd name="T95" fmla="*/ 43 h 712"/>
                    <a:gd name="T96" fmla="*/ 949 w 1321"/>
                    <a:gd name="T97" fmla="*/ 61 h 712"/>
                    <a:gd name="T98" fmla="*/ 998 w 1321"/>
                    <a:gd name="T99" fmla="*/ 80 h 712"/>
                    <a:gd name="T100" fmla="*/ 1040 w 1321"/>
                    <a:gd name="T101" fmla="*/ 102 h 712"/>
                    <a:gd name="T102" fmla="*/ 1074 w 1321"/>
                    <a:gd name="T103" fmla="*/ 126 h 712"/>
                    <a:gd name="T104" fmla="*/ 1074 w 1321"/>
                    <a:gd name="T105" fmla="*/ 12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ru-RU"/>
                </a:p>
              </p:txBody>
            </p:sp>
          </p:grpSp>
          <p:sp>
            <p:nvSpPr>
              <p:cNvPr id="47" name="Text Box 78">
                <a:extLst>
                  <a:ext uri="{FF2B5EF4-FFF2-40B4-BE49-F238E27FC236}">
                    <a16:creationId xmlns:a16="http://schemas.microsoft.com/office/drawing/2014/main" id="{FBDFB968-1B7A-473C-B7A8-ADF639CDA2DA}"/>
                  </a:ext>
                </a:extLst>
              </p:cNvPr>
              <p:cNvSpPr txBox="1">
                <a:spLocks noChangeArrowheads="1"/>
              </p:cNvSpPr>
              <p:nvPr/>
            </p:nvSpPr>
            <p:spPr bwMode="gray">
              <a:xfrm>
                <a:off x="4020" y="2028"/>
                <a:ext cx="117" cy="291"/>
              </a:xfrm>
              <a:prstGeom prst="rect">
                <a:avLst/>
              </a:prstGeom>
              <a:noFill/>
              <a:ln>
                <a:noFill/>
              </a:ln>
              <a:effectLst/>
              <a:extLst/>
            </p:spPr>
            <p:txBody>
              <a:bodyPr wrap="none">
                <a:spAutoFit/>
              </a:bodyPr>
              <a:lstStyle/>
              <a:p>
                <a:pPr>
                  <a:defRPr/>
                </a:pPr>
                <a:endParaRPr lang="en-US" sz="2400" b="1" dirty="0">
                  <a:solidFill>
                    <a:srgbClr val="FFFFFF"/>
                  </a:solidFill>
                  <a:effectLst>
                    <a:outerShdw blurRad="38100" dist="38100" dir="2700000" algn="tl">
                      <a:srgbClr val="C0C0C0"/>
                    </a:outerShdw>
                  </a:effectLst>
                  <a:latin typeface="Verdana" pitchFamily="34" charset="0"/>
                </a:endParaRPr>
              </a:p>
            </p:txBody>
          </p:sp>
        </p:grpSp>
        <p:grpSp>
          <p:nvGrpSpPr>
            <p:cNvPr id="26" name="Group 125">
              <a:extLst>
                <a:ext uri="{FF2B5EF4-FFF2-40B4-BE49-F238E27FC236}">
                  <a16:creationId xmlns:a16="http://schemas.microsoft.com/office/drawing/2014/main" id="{2A3B66C7-8883-4309-9E0D-3F3DB46C0E13}"/>
                </a:ext>
              </a:extLst>
            </p:cNvPr>
            <p:cNvGrpSpPr>
              <a:grpSpLocks/>
            </p:cNvGrpSpPr>
            <p:nvPr/>
          </p:nvGrpSpPr>
          <p:grpSpPr bwMode="auto">
            <a:xfrm>
              <a:off x="5548064" y="4918175"/>
              <a:ext cx="654050" cy="622300"/>
              <a:chOff x="3552" y="3339"/>
              <a:chExt cx="412" cy="392"/>
            </a:xfrm>
          </p:grpSpPr>
          <p:grpSp>
            <p:nvGrpSpPr>
              <p:cNvPr id="42" name="Group 80">
                <a:extLst>
                  <a:ext uri="{FF2B5EF4-FFF2-40B4-BE49-F238E27FC236}">
                    <a16:creationId xmlns:a16="http://schemas.microsoft.com/office/drawing/2014/main" id="{12687551-AB02-45F5-9EBA-9192FA636473}"/>
                  </a:ext>
                </a:extLst>
              </p:cNvPr>
              <p:cNvGrpSpPr>
                <a:grpSpLocks/>
              </p:cNvGrpSpPr>
              <p:nvPr/>
            </p:nvGrpSpPr>
            <p:grpSpPr bwMode="auto">
              <a:xfrm>
                <a:off x="3552" y="3339"/>
                <a:ext cx="412" cy="392"/>
                <a:chOff x="2016" y="1920"/>
                <a:chExt cx="1680" cy="1680"/>
              </a:xfrm>
            </p:grpSpPr>
            <p:sp>
              <p:nvSpPr>
                <p:cNvPr id="44" name="Oval 81">
                  <a:extLst>
                    <a:ext uri="{FF2B5EF4-FFF2-40B4-BE49-F238E27FC236}">
                      <a16:creationId xmlns:a16="http://schemas.microsoft.com/office/drawing/2014/main" id="{4D1767F4-A74F-4F01-8CC7-4625ED8DCD3F}"/>
                    </a:ext>
                  </a:extLst>
                </p:cNvPr>
                <p:cNvSpPr>
                  <a:spLocks noChangeArrowheads="1"/>
                </p:cNvSpPr>
                <p:nvPr/>
              </p:nvSpPr>
              <p:spPr bwMode="gray">
                <a:xfrm>
                  <a:off x="2016" y="1920"/>
                  <a:ext cx="1680" cy="1680"/>
                </a:xfrm>
                <a:prstGeom prst="ellipse">
                  <a:avLst/>
                </a:prstGeom>
                <a:gradFill rotWithShape="1">
                  <a:gsLst>
                    <a:gs pos="0">
                      <a:srgbClr val="9966FF"/>
                    </a:gs>
                    <a:gs pos="100000">
                      <a:srgbClr val="462E74"/>
                    </a:gs>
                  </a:gsLst>
                  <a:lin ang="5400000" scaled="1"/>
                </a:gradFill>
                <a:ln w="9525">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kumimoji="0" lang="ru-RU" altLang="ru-RU" sz="1800"/>
                </a:p>
              </p:txBody>
            </p:sp>
            <p:sp>
              <p:nvSpPr>
                <p:cNvPr id="45" name="Freeform 82">
                  <a:extLst>
                    <a:ext uri="{FF2B5EF4-FFF2-40B4-BE49-F238E27FC236}">
                      <a16:creationId xmlns:a16="http://schemas.microsoft.com/office/drawing/2014/main" id="{AB971F87-3A0A-4D8E-9F4B-D8EB21FDCB7F}"/>
                    </a:ext>
                  </a:extLst>
                </p:cNvPr>
                <p:cNvSpPr>
                  <a:spLocks/>
                </p:cNvSpPr>
                <p:nvPr/>
              </p:nvSpPr>
              <p:spPr bwMode="gray">
                <a:xfrm>
                  <a:off x="2208" y="1948"/>
                  <a:ext cx="1296" cy="634"/>
                </a:xfrm>
                <a:custGeom>
                  <a:avLst/>
                  <a:gdLst>
                    <a:gd name="T0" fmla="*/ 1074 w 1321"/>
                    <a:gd name="T1" fmla="*/ 126 h 712"/>
                    <a:gd name="T2" fmla="*/ 1088 w 1321"/>
                    <a:gd name="T3" fmla="*/ 139 h 712"/>
                    <a:gd name="T4" fmla="*/ 1091 w 1321"/>
                    <a:gd name="T5" fmla="*/ 151 h 712"/>
                    <a:gd name="T6" fmla="*/ 1086 w 1321"/>
                    <a:gd name="T7" fmla="*/ 162 h 712"/>
                    <a:gd name="T8" fmla="*/ 1072 w 1321"/>
                    <a:gd name="T9" fmla="*/ 171 h 712"/>
                    <a:gd name="T10" fmla="*/ 1051 w 1321"/>
                    <a:gd name="T11" fmla="*/ 182 h 712"/>
                    <a:gd name="T12" fmla="*/ 1023 w 1321"/>
                    <a:gd name="T13" fmla="*/ 190 h 712"/>
                    <a:gd name="T14" fmla="*/ 988 w 1321"/>
                    <a:gd name="T15" fmla="*/ 197 h 712"/>
                    <a:gd name="T16" fmla="*/ 948 w 1321"/>
                    <a:gd name="T17" fmla="*/ 204 h 712"/>
                    <a:gd name="T18" fmla="*/ 902 w 1321"/>
                    <a:gd name="T19" fmla="*/ 209 h 712"/>
                    <a:gd name="T20" fmla="*/ 852 w 1321"/>
                    <a:gd name="T21" fmla="*/ 214 h 712"/>
                    <a:gd name="T22" fmla="*/ 799 w 1321"/>
                    <a:gd name="T23" fmla="*/ 216 h 712"/>
                    <a:gd name="T24" fmla="*/ 740 w 1321"/>
                    <a:gd name="T25" fmla="*/ 221 h 712"/>
                    <a:gd name="T26" fmla="*/ 681 w 1321"/>
                    <a:gd name="T27" fmla="*/ 222 h 712"/>
                    <a:gd name="T28" fmla="*/ 657 w 1321"/>
                    <a:gd name="T29" fmla="*/ 223 h 712"/>
                    <a:gd name="T30" fmla="*/ 393 w 1321"/>
                    <a:gd name="T31" fmla="*/ 223 h 712"/>
                    <a:gd name="T32" fmla="*/ 389 w 1321"/>
                    <a:gd name="T33" fmla="*/ 223 h 712"/>
                    <a:gd name="T34" fmla="*/ 337 w 1321"/>
                    <a:gd name="T35" fmla="*/ 222 h 712"/>
                    <a:gd name="T36" fmla="*/ 287 w 1321"/>
                    <a:gd name="T37" fmla="*/ 221 h 712"/>
                    <a:gd name="T38" fmla="*/ 240 w 1321"/>
                    <a:gd name="T39" fmla="*/ 218 h 712"/>
                    <a:gd name="T40" fmla="*/ 195 w 1321"/>
                    <a:gd name="T41" fmla="*/ 215 h 712"/>
                    <a:gd name="T42" fmla="*/ 155 w 1321"/>
                    <a:gd name="T43" fmla="*/ 212 h 712"/>
                    <a:gd name="T44" fmla="*/ 118 w 1321"/>
                    <a:gd name="T45" fmla="*/ 207 h 712"/>
                    <a:gd name="T46" fmla="*/ 82 w 1321"/>
                    <a:gd name="T47" fmla="*/ 203 h 712"/>
                    <a:gd name="T48" fmla="*/ 57 w 1321"/>
                    <a:gd name="T49" fmla="*/ 198 h 712"/>
                    <a:gd name="T50" fmla="*/ 29 w 1321"/>
                    <a:gd name="T51" fmla="*/ 191 h 712"/>
                    <a:gd name="T52" fmla="*/ 18 w 1321"/>
                    <a:gd name="T53" fmla="*/ 183 h 712"/>
                    <a:gd name="T54" fmla="*/ 6 w 1321"/>
                    <a:gd name="T55" fmla="*/ 174 h 712"/>
                    <a:gd name="T56" fmla="*/ 0 w 1321"/>
                    <a:gd name="T57" fmla="*/ 164 h 712"/>
                    <a:gd name="T58" fmla="*/ 0 w 1321"/>
                    <a:gd name="T59" fmla="*/ 163 h 712"/>
                    <a:gd name="T60" fmla="*/ 4 w 1321"/>
                    <a:gd name="T61" fmla="*/ 151 h 712"/>
                    <a:gd name="T62" fmla="*/ 16 w 1321"/>
                    <a:gd name="T63" fmla="*/ 140 h 712"/>
                    <a:gd name="T64" fmla="*/ 41 w 1321"/>
                    <a:gd name="T65" fmla="*/ 116 h 712"/>
                    <a:gd name="T66" fmla="*/ 76 w 1321"/>
                    <a:gd name="T67" fmla="*/ 93 h 712"/>
                    <a:gd name="T68" fmla="*/ 122 w 1321"/>
                    <a:gd name="T69" fmla="*/ 74 h 712"/>
                    <a:gd name="T70" fmla="*/ 169 w 1321"/>
                    <a:gd name="T71" fmla="*/ 54 h 712"/>
                    <a:gd name="T72" fmla="*/ 223 w 1321"/>
                    <a:gd name="T73" fmla="*/ 38 h 712"/>
                    <a:gd name="T74" fmla="*/ 282 w 1321"/>
                    <a:gd name="T75" fmla="*/ 26 h 712"/>
                    <a:gd name="T76" fmla="*/ 342 w 1321"/>
                    <a:gd name="T77" fmla="*/ 14 h 712"/>
                    <a:gd name="T78" fmla="*/ 411 w 1321"/>
                    <a:gd name="T79" fmla="*/ 7 h 712"/>
                    <a:gd name="T80" fmla="*/ 480 w 1321"/>
                    <a:gd name="T81" fmla="*/ 4 h 712"/>
                    <a:gd name="T82" fmla="*/ 551 w 1321"/>
                    <a:gd name="T83" fmla="*/ 0 h 712"/>
                    <a:gd name="T84" fmla="*/ 551 w 1321"/>
                    <a:gd name="T85" fmla="*/ 0 h 712"/>
                    <a:gd name="T86" fmla="*/ 627 w 1321"/>
                    <a:gd name="T87" fmla="*/ 4 h 712"/>
                    <a:gd name="T88" fmla="*/ 700 w 1321"/>
                    <a:gd name="T89" fmla="*/ 7 h 712"/>
                    <a:gd name="T90" fmla="*/ 770 w 1321"/>
                    <a:gd name="T91" fmla="*/ 16 h 712"/>
                    <a:gd name="T92" fmla="*/ 835 w 1321"/>
                    <a:gd name="T93" fmla="*/ 28 h 712"/>
                    <a:gd name="T94" fmla="*/ 894 w 1321"/>
                    <a:gd name="T95" fmla="*/ 43 h 712"/>
                    <a:gd name="T96" fmla="*/ 949 w 1321"/>
                    <a:gd name="T97" fmla="*/ 61 h 712"/>
                    <a:gd name="T98" fmla="*/ 998 w 1321"/>
                    <a:gd name="T99" fmla="*/ 80 h 712"/>
                    <a:gd name="T100" fmla="*/ 1040 w 1321"/>
                    <a:gd name="T101" fmla="*/ 102 h 712"/>
                    <a:gd name="T102" fmla="*/ 1074 w 1321"/>
                    <a:gd name="T103" fmla="*/ 126 h 712"/>
                    <a:gd name="T104" fmla="*/ 1074 w 1321"/>
                    <a:gd name="T105" fmla="*/ 12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66FF"/>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ru-RU"/>
                </a:p>
              </p:txBody>
            </p:sp>
          </p:grpSp>
          <p:sp>
            <p:nvSpPr>
              <p:cNvPr id="43" name="Text Box 83">
                <a:extLst>
                  <a:ext uri="{FF2B5EF4-FFF2-40B4-BE49-F238E27FC236}">
                    <a16:creationId xmlns:a16="http://schemas.microsoft.com/office/drawing/2014/main" id="{B305DD5F-1AD2-451F-8462-699DD40B1797}"/>
                  </a:ext>
                </a:extLst>
              </p:cNvPr>
              <p:cNvSpPr txBox="1">
                <a:spLocks noChangeArrowheads="1"/>
              </p:cNvSpPr>
              <p:nvPr/>
            </p:nvSpPr>
            <p:spPr bwMode="gray">
              <a:xfrm>
                <a:off x="3641" y="3360"/>
                <a:ext cx="116" cy="291"/>
              </a:xfrm>
              <a:prstGeom prst="rect">
                <a:avLst/>
              </a:prstGeom>
              <a:noFill/>
              <a:ln>
                <a:noFill/>
              </a:ln>
              <a:effectLst/>
              <a:extLst/>
            </p:spPr>
            <p:txBody>
              <a:bodyPr wrap="none">
                <a:spAutoFit/>
              </a:bodyPr>
              <a:lstStyle/>
              <a:p>
                <a:pPr>
                  <a:defRPr/>
                </a:pPr>
                <a:endParaRPr lang="en-US" sz="2400" b="1" dirty="0">
                  <a:solidFill>
                    <a:srgbClr val="FFFFFF"/>
                  </a:solidFill>
                  <a:effectLst>
                    <a:outerShdw blurRad="38100" dist="38100" dir="2700000" algn="tl">
                      <a:srgbClr val="C0C0C0"/>
                    </a:outerShdw>
                  </a:effectLst>
                  <a:latin typeface="Verdana" pitchFamily="34" charset="0"/>
                </a:endParaRPr>
              </a:p>
            </p:txBody>
          </p:sp>
        </p:grpSp>
        <p:grpSp>
          <p:nvGrpSpPr>
            <p:cNvPr id="27" name="Group 128">
              <a:extLst>
                <a:ext uri="{FF2B5EF4-FFF2-40B4-BE49-F238E27FC236}">
                  <a16:creationId xmlns:a16="http://schemas.microsoft.com/office/drawing/2014/main" id="{34D03F0C-CCF0-474F-A43B-B633C2278370}"/>
                </a:ext>
              </a:extLst>
            </p:cNvPr>
            <p:cNvGrpSpPr>
              <a:grpSpLocks/>
            </p:cNvGrpSpPr>
            <p:nvPr/>
          </p:nvGrpSpPr>
          <p:grpSpPr bwMode="auto">
            <a:xfrm>
              <a:off x="2271464" y="2741712"/>
              <a:ext cx="685800" cy="685800"/>
              <a:chOff x="1488" y="1968"/>
              <a:chExt cx="432" cy="432"/>
            </a:xfrm>
          </p:grpSpPr>
          <p:grpSp>
            <p:nvGrpSpPr>
              <p:cNvPr id="38" name="Group 90">
                <a:extLst>
                  <a:ext uri="{FF2B5EF4-FFF2-40B4-BE49-F238E27FC236}">
                    <a16:creationId xmlns:a16="http://schemas.microsoft.com/office/drawing/2014/main" id="{1B3F4EA9-1DC5-43D1-9ED9-08FD1E91AD55}"/>
                  </a:ext>
                </a:extLst>
              </p:cNvPr>
              <p:cNvGrpSpPr>
                <a:grpSpLocks/>
              </p:cNvGrpSpPr>
              <p:nvPr/>
            </p:nvGrpSpPr>
            <p:grpSpPr bwMode="auto">
              <a:xfrm>
                <a:off x="1488" y="1968"/>
                <a:ext cx="432" cy="432"/>
                <a:chOff x="2016" y="1920"/>
                <a:chExt cx="1680" cy="1680"/>
              </a:xfrm>
            </p:grpSpPr>
            <p:sp>
              <p:nvSpPr>
                <p:cNvPr id="40" name="Oval 91">
                  <a:extLst>
                    <a:ext uri="{FF2B5EF4-FFF2-40B4-BE49-F238E27FC236}">
                      <a16:creationId xmlns:a16="http://schemas.microsoft.com/office/drawing/2014/main" id="{86DBB7B7-E8AA-4932-8299-0C4D878FE98F}"/>
                    </a:ext>
                  </a:extLst>
                </p:cNvPr>
                <p:cNvSpPr>
                  <a:spLocks noChangeArrowheads="1"/>
                </p:cNvSpPr>
                <p:nvPr/>
              </p:nvSpPr>
              <p:spPr bwMode="gray">
                <a:xfrm>
                  <a:off x="2016" y="1920"/>
                  <a:ext cx="1680" cy="1680"/>
                </a:xfrm>
                <a:prstGeom prst="ellipse">
                  <a:avLst/>
                </a:prstGeom>
                <a:gradFill rotWithShape="1">
                  <a:gsLst>
                    <a:gs pos="0">
                      <a:srgbClr val="FF9900"/>
                    </a:gs>
                    <a:gs pos="100000">
                      <a:srgbClr val="744600"/>
                    </a:gs>
                  </a:gsLst>
                  <a:lin ang="5400000" scaled="1"/>
                </a:gradFill>
                <a:ln w="9525">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kumimoji="0" lang="ru-RU" altLang="ru-RU" sz="1800"/>
                </a:p>
              </p:txBody>
            </p:sp>
            <p:sp>
              <p:nvSpPr>
                <p:cNvPr id="41" name="Freeform 92">
                  <a:extLst>
                    <a:ext uri="{FF2B5EF4-FFF2-40B4-BE49-F238E27FC236}">
                      <a16:creationId xmlns:a16="http://schemas.microsoft.com/office/drawing/2014/main" id="{A09628B2-580F-4527-8E4A-1517DA5525E5}"/>
                    </a:ext>
                  </a:extLst>
                </p:cNvPr>
                <p:cNvSpPr>
                  <a:spLocks/>
                </p:cNvSpPr>
                <p:nvPr/>
              </p:nvSpPr>
              <p:spPr bwMode="gray">
                <a:xfrm>
                  <a:off x="2208" y="1948"/>
                  <a:ext cx="1296" cy="634"/>
                </a:xfrm>
                <a:custGeom>
                  <a:avLst/>
                  <a:gdLst>
                    <a:gd name="T0" fmla="*/ 1074 w 1321"/>
                    <a:gd name="T1" fmla="*/ 126 h 712"/>
                    <a:gd name="T2" fmla="*/ 1088 w 1321"/>
                    <a:gd name="T3" fmla="*/ 139 h 712"/>
                    <a:gd name="T4" fmla="*/ 1091 w 1321"/>
                    <a:gd name="T5" fmla="*/ 151 h 712"/>
                    <a:gd name="T6" fmla="*/ 1086 w 1321"/>
                    <a:gd name="T7" fmla="*/ 162 h 712"/>
                    <a:gd name="T8" fmla="*/ 1072 w 1321"/>
                    <a:gd name="T9" fmla="*/ 171 h 712"/>
                    <a:gd name="T10" fmla="*/ 1051 w 1321"/>
                    <a:gd name="T11" fmla="*/ 182 h 712"/>
                    <a:gd name="T12" fmla="*/ 1023 w 1321"/>
                    <a:gd name="T13" fmla="*/ 190 h 712"/>
                    <a:gd name="T14" fmla="*/ 988 w 1321"/>
                    <a:gd name="T15" fmla="*/ 197 h 712"/>
                    <a:gd name="T16" fmla="*/ 948 w 1321"/>
                    <a:gd name="T17" fmla="*/ 204 h 712"/>
                    <a:gd name="T18" fmla="*/ 902 w 1321"/>
                    <a:gd name="T19" fmla="*/ 209 h 712"/>
                    <a:gd name="T20" fmla="*/ 852 w 1321"/>
                    <a:gd name="T21" fmla="*/ 214 h 712"/>
                    <a:gd name="T22" fmla="*/ 799 w 1321"/>
                    <a:gd name="T23" fmla="*/ 216 h 712"/>
                    <a:gd name="T24" fmla="*/ 740 w 1321"/>
                    <a:gd name="T25" fmla="*/ 221 h 712"/>
                    <a:gd name="T26" fmla="*/ 681 w 1321"/>
                    <a:gd name="T27" fmla="*/ 222 h 712"/>
                    <a:gd name="T28" fmla="*/ 657 w 1321"/>
                    <a:gd name="T29" fmla="*/ 223 h 712"/>
                    <a:gd name="T30" fmla="*/ 393 w 1321"/>
                    <a:gd name="T31" fmla="*/ 223 h 712"/>
                    <a:gd name="T32" fmla="*/ 389 w 1321"/>
                    <a:gd name="T33" fmla="*/ 223 h 712"/>
                    <a:gd name="T34" fmla="*/ 337 w 1321"/>
                    <a:gd name="T35" fmla="*/ 222 h 712"/>
                    <a:gd name="T36" fmla="*/ 287 w 1321"/>
                    <a:gd name="T37" fmla="*/ 221 h 712"/>
                    <a:gd name="T38" fmla="*/ 240 w 1321"/>
                    <a:gd name="T39" fmla="*/ 218 h 712"/>
                    <a:gd name="T40" fmla="*/ 195 w 1321"/>
                    <a:gd name="T41" fmla="*/ 215 h 712"/>
                    <a:gd name="T42" fmla="*/ 155 w 1321"/>
                    <a:gd name="T43" fmla="*/ 212 h 712"/>
                    <a:gd name="T44" fmla="*/ 118 w 1321"/>
                    <a:gd name="T45" fmla="*/ 207 h 712"/>
                    <a:gd name="T46" fmla="*/ 82 w 1321"/>
                    <a:gd name="T47" fmla="*/ 203 h 712"/>
                    <a:gd name="T48" fmla="*/ 57 w 1321"/>
                    <a:gd name="T49" fmla="*/ 198 h 712"/>
                    <a:gd name="T50" fmla="*/ 29 w 1321"/>
                    <a:gd name="T51" fmla="*/ 191 h 712"/>
                    <a:gd name="T52" fmla="*/ 18 w 1321"/>
                    <a:gd name="T53" fmla="*/ 183 h 712"/>
                    <a:gd name="T54" fmla="*/ 6 w 1321"/>
                    <a:gd name="T55" fmla="*/ 174 h 712"/>
                    <a:gd name="T56" fmla="*/ 0 w 1321"/>
                    <a:gd name="T57" fmla="*/ 164 h 712"/>
                    <a:gd name="T58" fmla="*/ 0 w 1321"/>
                    <a:gd name="T59" fmla="*/ 163 h 712"/>
                    <a:gd name="T60" fmla="*/ 4 w 1321"/>
                    <a:gd name="T61" fmla="*/ 151 h 712"/>
                    <a:gd name="T62" fmla="*/ 16 w 1321"/>
                    <a:gd name="T63" fmla="*/ 140 h 712"/>
                    <a:gd name="T64" fmla="*/ 41 w 1321"/>
                    <a:gd name="T65" fmla="*/ 116 h 712"/>
                    <a:gd name="T66" fmla="*/ 76 w 1321"/>
                    <a:gd name="T67" fmla="*/ 93 h 712"/>
                    <a:gd name="T68" fmla="*/ 122 w 1321"/>
                    <a:gd name="T69" fmla="*/ 74 h 712"/>
                    <a:gd name="T70" fmla="*/ 169 w 1321"/>
                    <a:gd name="T71" fmla="*/ 54 h 712"/>
                    <a:gd name="T72" fmla="*/ 223 w 1321"/>
                    <a:gd name="T73" fmla="*/ 38 h 712"/>
                    <a:gd name="T74" fmla="*/ 282 w 1321"/>
                    <a:gd name="T75" fmla="*/ 26 h 712"/>
                    <a:gd name="T76" fmla="*/ 342 w 1321"/>
                    <a:gd name="T77" fmla="*/ 14 h 712"/>
                    <a:gd name="T78" fmla="*/ 411 w 1321"/>
                    <a:gd name="T79" fmla="*/ 7 h 712"/>
                    <a:gd name="T80" fmla="*/ 480 w 1321"/>
                    <a:gd name="T81" fmla="*/ 4 h 712"/>
                    <a:gd name="T82" fmla="*/ 551 w 1321"/>
                    <a:gd name="T83" fmla="*/ 0 h 712"/>
                    <a:gd name="T84" fmla="*/ 551 w 1321"/>
                    <a:gd name="T85" fmla="*/ 0 h 712"/>
                    <a:gd name="T86" fmla="*/ 627 w 1321"/>
                    <a:gd name="T87" fmla="*/ 4 h 712"/>
                    <a:gd name="T88" fmla="*/ 700 w 1321"/>
                    <a:gd name="T89" fmla="*/ 7 h 712"/>
                    <a:gd name="T90" fmla="*/ 770 w 1321"/>
                    <a:gd name="T91" fmla="*/ 16 h 712"/>
                    <a:gd name="T92" fmla="*/ 835 w 1321"/>
                    <a:gd name="T93" fmla="*/ 28 h 712"/>
                    <a:gd name="T94" fmla="*/ 894 w 1321"/>
                    <a:gd name="T95" fmla="*/ 43 h 712"/>
                    <a:gd name="T96" fmla="*/ 949 w 1321"/>
                    <a:gd name="T97" fmla="*/ 61 h 712"/>
                    <a:gd name="T98" fmla="*/ 998 w 1321"/>
                    <a:gd name="T99" fmla="*/ 80 h 712"/>
                    <a:gd name="T100" fmla="*/ 1040 w 1321"/>
                    <a:gd name="T101" fmla="*/ 102 h 712"/>
                    <a:gd name="T102" fmla="*/ 1074 w 1321"/>
                    <a:gd name="T103" fmla="*/ 126 h 712"/>
                    <a:gd name="T104" fmla="*/ 1074 w 1321"/>
                    <a:gd name="T105" fmla="*/ 12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ru-RU"/>
                </a:p>
              </p:txBody>
            </p:sp>
          </p:grpSp>
          <p:sp>
            <p:nvSpPr>
              <p:cNvPr id="39" name="Text Box 93">
                <a:extLst>
                  <a:ext uri="{FF2B5EF4-FFF2-40B4-BE49-F238E27FC236}">
                    <a16:creationId xmlns:a16="http://schemas.microsoft.com/office/drawing/2014/main" id="{7D73375C-B781-424F-B30B-B7332DABC04B}"/>
                  </a:ext>
                </a:extLst>
              </p:cNvPr>
              <p:cNvSpPr txBox="1">
                <a:spLocks noChangeArrowheads="1"/>
              </p:cNvSpPr>
              <p:nvPr/>
            </p:nvSpPr>
            <p:spPr bwMode="gray">
              <a:xfrm>
                <a:off x="1580" y="2016"/>
                <a:ext cx="116" cy="291"/>
              </a:xfrm>
              <a:prstGeom prst="rect">
                <a:avLst/>
              </a:prstGeom>
              <a:noFill/>
              <a:ln>
                <a:noFill/>
              </a:ln>
              <a:effectLst/>
              <a:extLst/>
            </p:spPr>
            <p:txBody>
              <a:bodyPr wrap="none">
                <a:spAutoFit/>
              </a:bodyPr>
              <a:lstStyle/>
              <a:p>
                <a:pPr>
                  <a:defRPr/>
                </a:pPr>
                <a:endParaRPr lang="en-US" sz="2400" b="1" dirty="0">
                  <a:solidFill>
                    <a:srgbClr val="FFFFFF"/>
                  </a:solidFill>
                  <a:effectLst>
                    <a:outerShdw blurRad="38100" dist="38100" dir="2700000" algn="tl">
                      <a:srgbClr val="C0C0C0"/>
                    </a:outerShdw>
                  </a:effectLst>
                  <a:latin typeface="Verdana" pitchFamily="34" charset="0"/>
                </a:endParaRPr>
              </a:p>
            </p:txBody>
          </p:sp>
        </p:grpSp>
        <p:sp>
          <p:nvSpPr>
            <p:cNvPr id="28" name="Oval 95">
              <a:extLst>
                <a:ext uri="{FF2B5EF4-FFF2-40B4-BE49-F238E27FC236}">
                  <a16:creationId xmlns:a16="http://schemas.microsoft.com/office/drawing/2014/main" id="{A0EB6334-AAF3-4F4D-B8F1-939CCED0E3EF}"/>
                </a:ext>
              </a:extLst>
            </p:cNvPr>
            <p:cNvSpPr>
              <a:spLocks noChangeArrowheads="1"/>
            </p:cNvSpPr>
            <p:nvPr/>
          </p:nvSpPr>
          <p:spPr bwMode="gray">
            <a:xfrm rot="-3372907">
              <a:off x="5475833" y="4795143"/>
              <a:ext cx="130175" cy="138113"/>
            </a:xfrm>
            <a:prstGeom prst="ellipse">
              <a:avLst/>
            </a:prstGeom>
            <a:gradFill rotWithShape="1">
              <a:gsLst>
                <a:gs pos="0">
                  <a:srgbClr val="9966FF"/>
                </a:gs>
                <a:gs pos="100000">
                  <a:srgbClr val="6644AA"/>
                </a:gs>
              </a:gsLst>
              <a:path path="shape">
                <a:fillToRect l="50000" t="50000" r="50000" b="50000"/>
              </a:path>
            </a:gradFill>
            <a:ln w="9525">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kumimoji="0" lang="ru-RU" altLang="ru-RU" sz="1800"/>
            </a:p>
          </p:txBody>
        </p:sp>
        <p:sp>
          <p:nvSpPr>
            <p:cNvPr id="29" name="Oval 96">
              <a:extLst>
                <a:ext uri="{FF2B5EF4-FFF2-40B4-BE49-F238E27FC236}">
                  <a16:creationId xmlns:a16="http://schemas.microsoft.com/office/drawing/2014/main" id="{E0F9EF32-765D-41D4-A4D6-5E98220D7BE7}"/>
                </a:ext>
              </a:extLst>
            </p:cNvPr>
            <p:cNvSpPr>
              <a:spLocks noChangeArrowheads="1"/>
            </p:cNvSpPr>
            <p:nvPr/>
          </p:nvSpPr>
          <p:spPr bwMode="gray">
            <a:xfrm rot="-3372907">
              <a:off x="5323433" y="4642743"/>
              <a:ext cx="130175" cy="138113"/>
            </a:xfrm>
            <a:prstGeom prst="ellipse">
              <a:avLst/>
            </a:prstGeom>
            <a:gradFill rotWithShape="1">
              <a:gsLst>
                <a:gs pos="0">
                  <a:srgbClr val="9966FF"/>
                </a:gs>
                <a:gs pos="100000">
                  <a:srgbClr val="6644AA"/>
                </a:gs>
              </a:gsLst>
              <a:path path="shape">
                <a:fillToRect l="50000" t="50000" r="50000" b="50000"/>
              </a:path>
            </a:gradFill>
            <a:ln w="9525">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kumimoji="0" lang="ru-RU" altLang="ru-RU" sz="1800"/>
            </a:p>
          </p:txBody>
        </p:sp>
        <p:grpSp>
          <p:nvGrpSpPr>
            <p:cNvPr id="30" name="Group 121">
              <a:extLst>
                <a:ext uri="{FF2B5EF4-FFF2-40B4-BE49-F238E27FC236}">
                  <a16:creationId xmlns:a16="http://schemas.microsoft.com/office/drawing/2014/main" id="{B7882B01-0B57-4DB2-B9CE-34DF074AAE89}"/>
                </a:ext>
              </a:extLst>
            </p:cNvPr>
            <p:cNvGrpSpPr>
              <a:grpSpLocks/>
            </p:cNvGrpSpPr>
            <p:nvPr/>
          </p:nvGrpSpPr>
          <p:grpSpPr bwMode="auto">
            <a:xfrm>
              <a:off x="3033464" y="3198912"/>
              <a:ext cx="366713" cy="206375"/>
              <a:chOff x="2016" y="2304"/>
              <a:chExt cx="231" cy="130"/>
            </a:xfrm>
          </p:grpSpPr>
          <p:sp>
            <p:nvSpPr>
              <p:cNvPr id="36" name="Oval 100">
                <a:extLst>
                  <a:ext uri="{FF2B5EF4-FFF2-40B4-BE49-F238E27FC236}">
                    <a16:creationId xmlns:a16="http://schemas.microsoft.com/office/drawing/2014/main" id="{C00A6A31-3BC0-41E8-8448-E9CB97A3EBB4}"/>
                  </a:ext>
                </a:extLst>
              </p:cNvPr>
              <p:cNvSpPr>
                <a:spLocks noChangeArrowheads="1"/>
              </p:cNvSpPr>
              <p:nvPr/>
            </p:nvSpPr>
            <p:spPr bwMode="gray">
              <a:xfrm rot="-3372907">
                <a:off x="2019" y="2301"/>
                <a:ext cx="82" cy="87"/>
              </a:xfrm>
              <a:prstGeom prst="ellipse">
                <a:avLst/>
              </a:prstGeom>
              <a:gradFill rotWithShape="1">
                <a:gsLst>
                  <a:gs pos="0">
                    <a:srgbClr val="FF9900"/>
                  </a:gs>
                  <a:gs pos="100000">
                    <a:srgbClr val="AA6600"/>
                  </a:gs>
                </a:gsLst>
                <a:path path="shape">
                  <a:fillToRect l="50000" t="50000" r="50000" b="50000"/>
                </a:path>
              </a:gradFill>
              <a:ln w="9525">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kumimoji="0" lang="ru-RU" altLang="ru-RU" sz="1800"/>
              </a:p>
            </p:txBody>
          </p:sp>
          <p:sp>
            <p:nvSpPr>
              <p:cNvPr id="37" name="Oval 101">
                <a:extLst>
                  <a:ext uri="{FF2B5EF4-FFF2-40B4-BE49-F238E27FC236}">
                    <a16:creationId xmlns:a16="http://schemas.microsoft.com/office/drawing/2014/main" id="{32A9B6B3-A1BE-4357-B294-76324FA1C5FF}"/>
                  </a:ext>
                </a:extLst>
              </p:cNvPr>
              <p:cNvSpPr>
                <a:spLocks noChangeArrowheads="1"/>
              </p:cNvSpPr>
              <p:nvPr/>
            </p:nvSpPr>
            <p:spPr bwMode="gray">
              <a:xfrm rot="-3372907">
                <a:off x="2163" y="2349"/>
                <a:ext cx="82" cy="87"/>
              </a:xfrm>
              <a:prstGeom prst="ellipse">
                <a:avLst/>
              </a:prstGeom>
              <a:gradFill rotWithShape="1">
                <a:gsLst>
                  <a:gs pos="0">
                    <a:srgbClr val="FF9900"/>
                  </a:gs>
                  <a:gs pos="100000">
                    <a:srgbClr val="AA6600"/>
                  </a:gs>
                </a:gsLst>
                <a:path path="shape">
                  <a:fillToRect l="50000" t="50000" r="50000" b="50000"/>
                </a:path>
              </a:gradFill>
              <a:ln w="9525">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kumimoji="0" lang="ru-RU" altLang="ru-RU" sz="1800"/>
              </a:p>
            </p:txBody>
          </p:sp>
        </p:grpSp>
        <p:grpSp>
          <p:nvGrpSpPr>
            <p:cNvPr id="31" name="Group 124">
              <a:extLst>
                <a:ext uri="{FF2B5EF4-FFF2-40B4-BE49-F238E27FC236}">
                  <a16:creationId xmlns:a16="http://schemas.microsoft.com/office/drawing/2014/main" id="{BBDC7C54-991E-43D8-B179-4C4A22DC0AB7}"/>
                </a:ext>
              </a:extLst>
            </p:cNvPr>
            <p:cNvGrpSpPr>
              <a:grpSpLocks/>
            </p:cNvGrpSpPr>
            <p:nvPr/>
          </p:nvGrpSpPr>
          <p:grpSpPr bwMode="auto">
            <a:xfrm>
              <a:off x="4405064" y="2176562"/>
              <a:ext cx="138113" cy="412750"/>
              <a:chOff x="2832" y="1612"/>
              <a:chExt cx="87" cy="260"/>
            </a:xfrm>
          </p:grpSpPr>
          <p:sp>
            <p:nvSpPr>
              <p:cNvPr id="34" name="Oval 102">
                <a:extLst>
                  <a:ext uri="{FF2B5EF4-FFF2-40B4-BE49-F238E27FC236}">
                    <a16:creationId xmlns:a16="http://schemas.microsoft.com/office/drawing/2014/main" id="{C50B30E4-7ABF-4BF7-B7A6-3DD91EF425A1}"/>
                  </a:ext>
                </a:extLst>
              </p:cNvPr>
              <p:cNvSpPr>
                <a:spLocks noChangeArrowheads="1"/>
              </p:cNvSpPr>
              <p:nvPr/>
            </p:nvSpPr>
            <p:spPr bwMode="gray">
              <a:xfrm rot="-3372907">
                <a:off x="2835" y="1609"/>
                <a:ext cx="82" cy="87"/>
              </a:xfrm>
              <a:prstGeom prst="ellipse">
                <a:avLst/>
              </a:prstGeom>
              <a:gradFill rotWithShape="1">
                <a:gsLst>
                  <a:gs pos="0">
                    <a:srgbClr val="FFCC00"/>
                  </a:gs>
                  <a:gs pos="100000">
                    <a:srgbClr val="AA8800"/>
                  </a:gs>
                </a:gsLst>
                <a:path path="shape">
                  <a:fillToRect l="50000" t="50000" r="50000" b="50000"/>
                </a:path>
              </a:gradFill>
              <a:ln w="9525">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kumimoji="0" lang="ru-RU" altLang="ru-RU" sz="1800"/>
              </a:p>
            </p:txBody>
          </p:sp>
          <p:sp>
            <p:nvSpPr>
              <p:cNvPr id="35" name="Oval 103">
                <a:extLst>
                  <a:ext uri="{FF2B5EF4-FFF2-40B4-BE49-F238E27FC236}">
                    <a16:creationId xmlns:a16="http://schemas.microsoft.com/office/drawing/2014/main" id="{CDBC6218-F548-4053-8184-4E15B1DED069}"/>
                  </a:ext>
                </a:extLst>
              </p:cNvPr>
              <p:cNvSpPr>
                <a:spLocks noChangeArrowheads="1"/>
              </p:cNvSpPr>
              <p:nvPr/>
            </p:nvSpPr>
            <p:spPr bwMode="gray">
              <a:xfrm rot="-3372907">
                <a:off x="2835" y="1787"/>
                <a:ext cx="82" cy="87"/>
              </a:xfrm>
              <a:prstGeom prst="ellipse">
                <a:avLst/>
              </a:prstGeom>
              <a:gradFill rotWithShape="1">
                <a:gsLst>
                  <a:gs pos="0">
                    <a:srgbClr val="FFCC00"/>
                  </a:gs>
                  <a:gs pos="100000">
                    <a:srgbClr val="AA8800"/>
                  </a:gs>
                </a:gsLst>
                <a:path path="shape">
                  <a:fillToRect l="50000" t="50000" r="50000" b="50000"/>
                </a:path>
              </a:gradFill>
              <a:ln w="9525">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kumimoji="0" lang="ru-RU" altLang="ru-RU" sz="1800"/>
              </a:p>
            </p:txBody>
          </p:sp>
        </p:grpSp>
        <p:sp>
          <p:nvSpPr>
            <p:cNvPr id="32" name="Oval 104">
              <a:extLst>
                <a:ext uri="{FF2B5EF4-FFF2-40B4-BE49-F238E27FC236}">
                  <a16:creationId xmlns:a16="http://schemas.microsoft.com/office/drawing/2014/main" id="{76CB8E94-8630-427A-AD3F-0D8AA8845B18}"/>
                </a:ext>
              </a:extLst>
            </p:cNvPr>
            <p:cNvSpPr>
              <a:spLocks noChangeArrowheads="1"/>
            </p:cNvSpPr>
            <p:nvPr/>
          </p:nvSpPr>
          <p:spPr bwMode="gray">
            <a:xfrm rot="-3372907">
              <a:off x="5875883" y="3223518"/>
              <a:ext cx="130175" cy="138113"/>
            </a:xfrm>
            <a:prstGeom prst="ellipse">
              <a:avLst/>
            </a:prstGeom>
            <a:gradFill rotWithShape="1">
              <a:gsLst>
                <a:gs pos="0">
                  <a:srgbClr val="0099FF"/>
                </a:gs>
                <a:gs pos="100000">
                  <a:srgbClr val="0066AA"/>
                </a:gs>
              </a:gsLst>
              <a:path path="shape">
                <a:fillToRect l="50000" t="50000" r="50000" b="50000"/>
              </a:path>
            </a:gradFill>
            <a:ln w="9525">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kumimoji="0" lang="ru-RU" altLang="ru-RU" sz="1800"/>
            </a:p>
          </p:txBody>
        </p:sp>
        <p:sp>
          <p:nvSpPr>
            <p:cNvPr id="33" name="Oval 105">
              <a:extLst>
                <a:ext uri="{FF2B5EF4-FFF2-40B4-BE49-F238E27FC236}">
                  <a16:creationId xmlns:a16="http://schemas.microsoft.com/office/drawing/2014/main" id="{4B235C1E-C9D7-422C-AF8F-BBEAF87840B4}"/>
                </a:ext>
              </a:extLst>
            </p:cNvPr>
            <p:cNvSpPr>
              <a:spLocks noChangeArrowheads="1"/>
            </p:cNvSpPr>
            <p:nvPr/>
          </p:nvSpPr>
          <p:spPr bwMode="gray">
            <a:xfrm rot="-3372907">
              <a:off x="5628233" y="3347343"/>
              <a:ext cx="130175" cy="138113"/>
            </a:xfrm>
            <a:prstGeom prst="ellipse">
              <a:avLst/>
            </a:prstGeom>
            <a:gradFill rotWithShape="1">
              <a:gsLst>
                <a:gs pos="0">
                  <a:srgbClr val="0099FF"/>
                </a:gs>
                <a:gs pos="100000">
                  <a:srgbClr val="0066AA"/>
                </a:gs>
              </a:gsLst>
              <a:path path="shape">
                <a:fillToRect l="50000" t="50000" r="50000" b="50000"/>
              </a:path>
            </a:gradFill>
            <a:ln w="9525">
              <a:solidFill>
                <a:srgbClr val="000000"/>
              </a:solidFill>
              <a:round/>
              <a:headEnd/>
              <a:tailEnd/>
            </a:ln>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kumimoji="0" lang="ru-RU" altLang="ru-RU" sz="1800"/>
            </a:p>
          </p:txBody>
        </p:sp>
      </p:grpSp>
      <p:cxnSp>
        <p:nvCxnSpPr>
          <p:cNvPr id="4" name="Прямая со стрелкой 3">
            <a:extLst>
              <a:ext uri="{FF2B5EF4-FFF2-40B4-BE49-F238E27FC236}">
                <a16:creationId xmlns:a16="http://schemas.microsoft.com/office/drawing/2014/main" id="{A0F758B3-08F9-42BC-83C5-18894A73C339}"/>
              </a:ext>
            </a:extLst>
          </p:cNvPr>
          <p:cNvCxnSpPr>
            <a:cxnSpLocks/>
            <a:stCxn id="20" idx="2"/>
          </p:cNvCxnSpPr>
          <p:nvPr/>
        </p:nvCxnSpPr>
        <p:spPr>
          <a:xfrm flipH="1">
            <a:off x="4142232" y="1393277"/>
            <a:ext cx="2882040" cy="837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a:extLst>
              <a:ext uri="{FF2B5EF4-FFF2-40B4-BE49-F238E27FC236}">
                <a16:creationId xmlns:a16="http://schemas.microsoft.com/office/drawing/2014/main" id="{F3D935E2-1BA5-4AEA-A9D5-8EC43F09B38A}"/>
              </a:ext>
            </a:extLst>
          </p:cNvPr>
          <p:cNvCxnSpPr>
            <a:cxnSpLocks/>
            <a:endCxn id="18" idx="3"/>
          </p:cNvCxnSpPr>
          <p:nvPr/>
        </p:nvCxnSpPr>
        <p:spPr>
          <a:xfrm flipH="1">
            <a:off x="4031457" y="1385543"/>
            <a:ext cx="3020664" cy="3601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a:extLst>
              <a:ext uri="{FF2B5EF4-FFF2-40B4-BE49-F238E27FC236}">
                <a16:creationId xmlns:a16="http://schemas.microsoft.com/office/drawing/2014/main" id="{9EEAC8D3-6C47-437B-B3F7-8BA6528BC754}"/>
              </a:ext>
            </a:extLst>
          </p:cNvPr>
          <p:cNvCxnSpPr>
            <a:cxnSpLocks/>
            <a:stCxn id="20" idx="2"/>
          </p:cNvCxnSpPr>
          <p:nvPr/>
        </p:nvCxnSpPr>
        <p:spPr>
          <a:xfrm flipH="1">
            <a:off x="4072888" y="1393277"/>
            <a:ext cx="2951384" cy="2369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Прямая со стрелкой 66">
            <a:extLst>
              <a:ext uri="{FF2B5EF4-FFF2-40B4-BE49-F238E27FC236}">
                <a16:creationId xmlns:a16="http://schemas.microsoft.com/office/drawing/2014/main" id="{30740E68-7206-4198-9762-7615F390F84A}"/>
              </a:ext>
            </a:extLst>
          </p:cNvPr>
          <p:cNvCxnSpPr>
            <a:cxnSpLocks/>
            <a:stCxn id="20" idx="2"/>
          </p:cNvCxnSpPr>
          <p:nvPr/>
        </p:nvCxnSpPr>
        <p:spPr>
          <a:xfrm flipH="1">
            <a:off x="6842932" y="1393277"/>
            <a:ext cx="181340" cy="1215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0" name="Стрелка: вниз 99">
            <a:extLst>
              <a:ext uri="{FF2B5EF4-FFF2-40B4-BE49-F238E27FC236}">
                <a16:creationId xmlns:a16="http://schemas.microsoft.com/office/drawing/2014/main" id="{34D620B4-588E-4B3F-816B-D66E20AC1A22}"/>
              </a:ext>
            </a:extLst>
          </p:cNvPr>
          <p:cNvSpPr/>
          <p:nvPr/>
        </p:nvSpPr>
        <p:spPr>
          <a:xfrm>
            <a:off x="5825821" y="3564556"/>
            <a:ext cx="484632" cy="458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Стрелка: вниз 71">
            <a:extLst>
              <a:ext uri="{FF2B5EF4-FFF2-40B4-BE49-F238E27FC236}">
                <a16:creationId xmlns:a16="http://schemas.microsoft.com/office/drawing/2014/main" id="{E6615F07-6E63-4B52-9511-A39E9CCD8994}"/>
              </a:ext>
            </a:extLst>
          </p:cNvPr>
          <p:cNvSpPr/>
          <p:nvPr/>
        </p:nvSpPr>
        <p:spPr>
          <a:xfrm>
            <a:off x="7581660" y="3564556"/>
            <a:ext cx="484632" cy="458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Стрелка: вниз 72">
            <a:extLst>
              <a:ext uri="{FF2B5EF4-FFF2-40B4-BE49-F238E27FC236}">
                <a16:creationId xmlns:a16="http://schemas.microsoft.com/office/drawing/2014/main" id="{C9246A9F-98B3-4547-99FF-243A95BEC8AE}"/>
              </a:ext>
            </a:extLst>
          </p:cNvPr>
          <p:cNvSpPr/>
          <p:nvPr/>
        </p:nvSpPr>
        <p:spPr>
          <a:xfrm>
            <a:off x="9611171" y="3551905"/>
            <a:ext cx="484632" cy="458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4CB4B114-A7A4-4AC3-B0A6-0DE14DCEB840}"/>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0" y="6733434"/>
            <a:ext cx="12192000" cy="138853"/>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0363" algn="ctr" eaLnBrk="0" fontAlgn="base" hangingPunct="0">
              <a:spcBef>
                <a:spcPct val="0"/>
              </a:spcBef>
              <a:spcAft>
                <a:spcPct val="0"/>
              </a:spcAft>
              <a:defRPr/>
            </a:pPr>
            <a:endParaRPr lang="ru-RU" dirty="0">
              <a:solidFill>
                <a:prstClr val="white"/>
              </a:solidFill>
              <a:latin typeface="Calibri"/>
            </a:endParaRP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573313"/>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838200" y="365125"/>
            <a:ext cx="10515600" cy="270555"/>
          </a:xfrm>
        </p:spPr>
        <p:txBody>
          <a:bodyPr>
            <a:normAutofit fontScale="90000"/>
          </a:bodyPr>
          <a:lstStyle/>
          <a:p>
            <a:pPr algn="ctr"/>
            <a:r>
              <a:rPr lang="ru-RU" altLang="ru-RU" sz="2000" cap="all" dirty="0"/>
              <a:t> </a:t>
            </a:r>
            <a:r>
              <a:rPr lang="ru-RU" altLang="ru-RU" sz="1600" cap="all" dirty="0" err="1">
                <a:latin typeface="Times New Roman" panose="02020603050405020304" pitchFamily="18" charset="0"/>
                <a:cs typeface="Times New Roman" panose="02020603050405020304" pitchFamily="18" charset="0"/>
              </a:rPr>
              <a:t>КомплекснаЯ</a:t>
            </a:r>
            <a:r>
              <a:rPr lang="ru-RU" altLang="ru-RU" sz="1600" cap="all" dirty="0">
                <a:latin typeface="Times New Roman" panose="02020603050405020304" pitchFamily="18" charset="0"/>
                <a:cs typeface="Times New Roman" panose="02020603050405020304" pitchFamily="18" charset="0"/>
              </a:rPr>
              <a:t> оценка уровня развития и обученности ребенка</a:t>
            </a:r>
          </a:p>
        </p:txBody>
      </p:sp>
      <p:sp>
        <p:nvSpPr>
          <p:cNvPr id="3" name="Прямоугольник 2">
            <a:extLst>
              <a:ext uri="{FF2B5EF4-FFF2-40B4-BE49-F238E27FC236}">
                <a16:creationId xmlns:a16="http://schemas.microsoft.com/office/drawing/2014/main" id="{24AD3F54-831B-45B5-BF46-3BE7F3373B84}"/>
              </a:ext>
            </a:extLst>
          </p:cNvPr>
          <p:cNvSpPr/>
          <p:nvPr/>
        </p:nvSpPr>
        <p:spPr>
          <a:xfrm>
            <a:off x="168812" y="1101985"/>
            <a:ext cx="1958926" cy="18362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a:solidFill>
                  <a:schemeClr val="tx1"/>
                </a:solidFill>
              </a:rPr>
              <a:t>Предметные результаты освоения АООП НОО</a:t>
            </a:r>
          </a:p>
        </p:txBody>
      </p:sp>
      <p:sp>
        <p:nvSpPr>
          <p:cNvPr id="9" name="Прямоугольник 8">
            <a:extLst>
              <a:ext uri="{FF2B5EF4-FFF2-40B4-BE49-F238E27FC236}">
                <a16:creationId xmlns:a16="http://schemas.microsoft.com/office/drawing/2014/main" id="{95E23081-FBDA-4580-AA65-1F84EFCD62FF}"/>
              </a:ext>
            </a:extLst>
          </p:cNvPr>
          <p:cNvSpPr/>
          <p:nvPr/>
        </p:nvSpPr>
        <p:spPr>
          <a:xfrm>
            <a:off x="2311352" y="1101985"/>
            <a:ext cx="1958926" cy="183628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a:solidFill>
                  <a:schemeClr val="tx1"/>
                </a:solidFill>
              </a:rPr>
              <a:t>Метапредметные результаты</a:t>
            </a:r>
          </a:p>
          <a:p>
            <a:pPr lvl="0" algn="ctr"/>
            <a:r>
              <a:rPr lang="ru-RU" b="1" dirty="0">
                <a:solidFill>
                  <a:schemeClr val="tx1"/>
                </a:solidFill>
              </a:rPr>
              <a:t>освоения АООП НОО</a:t>
            </a:r>
          </a:p>
        </p:txBody>
      </p:sp>
      <p:sp>
        <p:nvSpPr>
          <p:cNvPr id="11" name="Прямоугольник 10">
            <a:extLst>
              <a:ext uri="{FF2B5EF4-FFF2-40B4-BE49-F238E27FC236}">
                <a16:creationId xmlns:a16="http://schemas.microsoft.com/office/drawing/2014/main" id="{549E54BE-0127-46F0-ABC0-3A17E28762E4}"/>
              </a:ext>
            </a:extLst>
          </p:cNvPr>
          <p:cNvSpPr/>
          <p:nvPr/>
        </p:nvSpPr>
        <p:spPr>
          <a:xfrm>
            <a:off x="4550314" y="1106690"/>
            <a:ext cx="2232659" cy="18362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a:solidFill>
                  <a:schemeClr val="tx1"/>
                </a:solidFill>
              </a:rPr>
              <a:t>Личностные результаты</a:t>
            </a:r>
          </a:p>
          <a:p>
            <a:pPr lvl="0" algn="ctr"/>
            <a:r>
              <a:rPr lang="ru-RU" b="1" dirty="0">
                <a:solidFill>
                  <a:schemeClr val="tx1"/>
                </a:solidFill>
              </a:rPr>
              <a:t>Сформированность навыков жизненной компетенции</a:t>
            </a:r>
          </a:p>
        </p:txBody>
      </p:sp>
      <p:sp>
        <p:nvSpPr>
          <p:cNvPr id="12" name="Прямоугольник 11">
            <a:extLst>
              <a:ext uri="{FF2B5EF4-FFF2-40B4-BE49-F238E27FC236}">
                <a16:creationId xmlns:a16="http://schemas.microsoft.com/office/drawing/2014/main" id="{0C4ADEE4-AA58-4B56-B5EA-AD30D42720FB}"/>
              </a:ext>
            </a:extLst>
          </p:cNvPr>
          <p:cNvSpPr/>
          <p:nvPr/>
        </p:nvSpPr>
        <p:spPr>
          <a:xfrm>
            <a:off x="7178918" y="1101985"/>
            <a:ext cx="1958926" cy="18362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a:solidFill>
                  <a:schemeClr val="tx1"/>
                </a:solidFill>
              </a:rPr>
              <a:t>Динамика результативности Программы коррекционной работы </a:t>
            </a:r>
          </a:p>
        </p:txBody>
      </p:sp>
      <p:sp>
        <p:nvSpPr>
          <p:cNvPr id="13" name="Прямоугольник 12">
            <a:extLst>
              <a:ext uri="{FF2B5EF4-FFF2-40B4-BE49-F238E27FC236}">
                <a16:creationId xmlns:a16="http://schemas.microsoft.com/office/drawing/2014/main" id="{5B4F310F-F1BD-4E85-9CCE-1A5298D5AEB2}"/>
              </a:ext>
            </a:extLst>
          </p:cNvPr>
          <p:cNvSpPr/>
          <p:nvPr/>
        </p:nvSpPr>
        <p:spPr>
          <a:xfrm>
            <a:off x="9594459" y="1101986"/>
            <a:ext cx="2147081" cy="183628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a:solidFill>
                  <a:schemeClr val="tx1"/>
                </a:solidFill>
              </a:rPr>
              <a:t>Мониторинг уровня психофизического и  личностного развития ребенка</a:t>
            </a:r>
          </a:p>
        </p:txBody>
      </p:sp>
      <p:sp>
        <p:nvSpPr>
          <p:cNvPr id="14" name="Прямоугольник 13">
            <a:extLst>
              <a:ext uri="{FF2B5EF4-FFF2-40B4-BE49-F238E27FC236}">
                <a16:creationId xmlns:a16="http://schemas.microsoft.com/office/drawing/2014/main" id="{B66D368B-67D7-4607-BC0C-1C651AEECC89}"/>
              </a:ext>
            </a:extLst>
          </p:cNvPr>
          <p:cNvSpPr/>
          <p:nvPr/>
        </p:nvSpPr>
        <p:spPr>
          <a:xfrm>
            <a:off x="84406" y="843868"/>
            <a:ext cx="11938782" cy="2363566"/>
          </a:xfrm>
          <a:prstGeom prst="rect">
            <a:avLst/>
          </a:prstGeom>
          <a:ln>
            <a:solidFill>
              <a:srgbClr val="C00000"/>
            </a:solidFill>
          </a:ln>
        </p:spPr>
        <p:txBody>
          <a:bodyPr wrap="square">
            <a:spAutoFit/>
          </a:bodyPr>
          <a:lstStyle/>
          <a:p>
            <a:endParaRPr lang="ru-RU" sz="2000" dirty="0">
              <a:latin typeface="Times New Roman" panose="02020603050405020304" pitchFamily="18" charset="0"/>
              <a:ea typeface="Calibri" panose="020F0502020204030204" pitchFamily="34" charset="0"/>
            </a:endParaRPr>
          </a:p>
        </p:txBody>
      </p:sp>
      <p:sp>
        <p:nvSpPr>
          <p:cNvPr id="15" name="Прямоугольник 14">
            <a:extLst>
              <a:ext uri="{FF2B5EF4-FFF2-40B4-BE49-F238E27FC236}">
                <a16:creationId xmlns:a16="http://schemas.microsoft.com/office/drawing/2014/main" id="{AAFE0747-C4CE-4E92-8020-529DD0B9D3B6}"/>
              </a:ext>
            </a:extLst>
          </p:cNvPr>
          <p:cNvSpPr/>
          <p:nvPr/>
        </p:nvSpPr>
        <p:spPr>
          <a:xfrm>
            <a:off x="168812" y="3650567"/>
            <a:ext cx="2142539" cy="1477328"/>
          </a:xfrm>
          <a:prstGeom prst="rect">
            <a:avLst/>
          </a:prstGeom>
          <a:ln>
            <a:solidFill>
              <a:srgbClr val="FF0000"/>
            </a:solidFill>
          </a:ln>
        </p:spPr>
        <p:txBody>
          <a:bodyPr wrap="square">
            <a:spAutoFit/>
          </a:bodyPr>
          <a:lstStyle/>
          <a:p>
            <a:pPr marL="82550"/>
            <a:r>
              <a:rPr lang="ru-RU" i="1" dirty="0">
                <a:latin typeface="Times New Roman" panose="02020603050405020304" pitchFamily="18" charset="0"/>
                <a:cs typeface="Times New Roman" panose="02020603050405020304" pitchFamily="18" charset="0"/>
              </a:rPr>
              <a:t>Тематический,</a:t>
            </a:r>
          </a:p>
          <a:p>
            <a:pPr marL="82550"/>
            <a:r>
              <a:rPr lang="ru-RU" i="1" dirty="0">
                <a:latin typeface="Times New Roman" panose="02020603050405020304" pitchFamily="18" charset="0"/>
                <a:cs typeface="Times New Roman" panose="02020603050405020304" pitchFamily="18" charset="0"/>
              </a:rPr>
              <a:t>рубежный,</a:t>
            </a:r>
          </a:p>
          <a:p>
            <a:pPr marL="82550"/>
            <a:r>
              <a:rPr lang="ru-RU" i="1" dirty="0">
                <a:latin typeface="Times New Roman" panose="02020603050405020304" pitchFamily="18" charset="0"/>
                <a:cs typeface="Times New Roman" panose="02020603050405020304" pitchFamily="18" charset="0"/>
              </a:rPr>
              <a:t>промежуточный,</a:t>
            </a:r>
          </a:p>
          <a:p>
            <a:pPr marL="82550"/>
            <a:r>
              <a:rPr lang="ru-RU" i="1" dirty="0">
                <a:latin typeface="Times New Roman" panose="02020603050405020304" pitchFamily="18" charset="0"/>
                <a:cs typeface="Times New Roman" panose="02020603050405020304" pitchFamily="18" charset="0"/>
              </a:rPr>
              <a:t>итоговый контроль</a:t>
            </a:r>
          </a:p>
        </p:txBody>
      </p:sp>
      <p:sp>
        <p:nvSpPr>
          <p:cNvPr id="16" name="Прямоугольник 15">
            <a:extLst>
              <a:ext uri="{FF2B5EF4-FFF2-40B4-BE49-F238E27FC236}">
                <a16:creationId xmlns:a16="http://schemas.microsoft.com/office/drawing/2014/main" id="{602F6452-32E5-4972-A551-CCF13B905E02}"/>
              </a:ext>
            </a:extLst>
          </p:cNvPr>
          <p:cNvSpPr/>
          <p:nvPr/>
        </p:nvSpPr>
        <p:spPr>
          <a:xfrm>
            <a:off x="2401471" y="3702950"/>
            <a:ext cx="2072343" cy="2031325"/>
          </a:xfrm>
          <a:prstGeom prst="rect">
            <a:avLst/>
          </a:prstGeom>
          <a:ln>
            <a:solidFill>
              <a:srgbClr val="FF0000"/>
            </a:solidFill>
          </a:ln>
        </p:spPr>
        <p:txBody>
          <a:bodyPr wrap="square">
            <a:spAutoFit/>
          </a:bodyPr>
          <a:lstStyle/>
          <a:p>
            <a:pPr marL="82550"/>
            <a:r>
              <a:rPr lang="ru-RU" i="1" dirty="0">
                <a:latin typeface="Times New Roman" panose="02020603050405020304" pitchFamily="18" charset="0"/>
                <a:cs typeface="Times New Roman" panose="02020603050405020304" pitchFamily="18" charset="0"/>
              </a:rPr>
              <a:t>Комплексные работы</a:t>
            </a:r>
          </a:p>
          <a:p>
            <a:pPr marL="82550"/>
            <a:r>
              <a:rPr lang="ru-RU" i="1" dirty="0">
                <a:latin typeface="Times New Roman" panose="02020603050405020304" pitchFamily="18" charset="0"/>
                <a:cs typeface="Times New Roman" panose="02020603050405020304" pitchFamily="18" charset="0"/>
              </a:rPr>
              <a:t>Наблюдение за учебным поведением</a:t>
            </a:r>
          </a:p>
          <a:p>
            <a:pPr marL="82550"/>
            <a:r>
              <a:rPr lang="ru-RU" i="1" dirty="0">
                <a:latin typeface="Times New Roman" panose="02020603050405020304" pitchFamily="18" charset="0"/>
                <a:cs typeface="Times New Roman" panose="02020603050405020304" pitchFamily="18" charset="0"/>
              </a:rPr>
              <a:t>Экспертная оценка</a:t>
            </a:r>
          </a:p>
        </p:txBody>
      </p:sp>
      <p:sp>
        <p:nvSpPr>
          <p:cNvPr id="17" name="Прямоугольник 16">
            <a:extLst>
              <a:ext uri="{FF2B5EF4-FFF2-40B4-BE49-F238E27FC236}">
                <a16:creationId xmlns:a16="http://schemas.microsoft.com/office/drawing/2014/main" id="{0AADA2CB-7116-4F94-9899-0C3925097F0A}"/>
              </a:ext>
            </a:extLst>
          </p:cNvPr>
          <p:cNvSpPr/>
          <p:nvPr/>
        </p:nvSpPr>
        <p:spPr>
          <a:xfrm>
            <a:off x="4710629" y="3715864"/>
            <a:ext cx="2072343" cy="830997"/>
          </a:xfrm>
          <a:prstGeom prst="rect">
            <a:avLst/>
          </a:prstGeom>
          <a:ln>
            <a:solidFill>
              <a:srgbClr val="FF0000"/>
            </a:solidFill>
          </a:ln>
        </p:spPr>
        <p:txBody>
          <a:bodyPr wrap="square">
            <a:spAutoFit/>
          </a:bodyPr>
          <a:lstStyle/>
          <a:p>
            <a:pPr marL="82550" algn="just"/>
            <a:r>
              <a:rPr lang="ru-RU" sz="1600" i="1" dirty="0">
                <a:latin typeface="Times New Roman" panose="02020603050405020304" pitchFamily="18" charset="0"/>
                <a:cs typeface="Times New Roman" panose="02020603050405020304" pitchFamily="18" charset="0"/>
              </a:rPr>
              <a:t>Диагностика</a:t>
            </a:r>
          </a:p>
          <a:p>
            <a:pPr marL="82550" algn="just"/>
            <a:r>
              <a:rPr lang="ru-RU" sz="1600" i="1" dirty="0">
                <a:latin typeface="Times New Roman" panose="02020603050405020304" pitchFamily="18" charset="0"/>
                <a:cs typeface="Times New Roman" panose="02020603050405020304" pitchFamily="18" charset="0"/>
              </a:rPr>
              <a:t>Наблюдение</a:t>
            </a:r>
          </a:p>
          <a:p>
            <a:pPr marL="82550" algn="just"/>
            <a:r>
              <a:rPr lang="ru-RU" sz="1600" i="1" dirty="0">
                <a:latin typeface="Times New Roman" panose="02020603050405020304" pitchFamily="18" charset="0"/>
                <a:cs typeface="Times New Roman" panose="02020603050405020304" pitchFamily="18" charset="0"/>
              </a:rPr>
              <a:t>Экспертная оценка</a:t>
            </a:r>
          </a:p>
        </p:txBody>
      </p:sp>
      <p:sp>
        <p:nvSpPr>
          <p:cNvPr id="18" name="Прямоугольник 17">
            <a:extLst>
              <a:ext uri="{FF2B5EF4-FFF2-40B4-BE49-F238E27FC236}">
                <a16:creationId xmlns:a16="http://schemas.microsoft.com/office/drawing/2014/main" id="{D5B0F35B-A5E0-4728-853F-D41A9B074A75}"/>
              </a:ext>
            </a:extLst>
          </p:cNvPr>
          <p:cNvSpPr/>
          <p:nvPr/>
        </p:nvSpPr>
        <p:spPr>
          <a:xfrm>
            <a:off x="7246622" y="3695915"/>
            <a:ext cx="1958926" cy="1077218"/>
          </a:xfrm>
          <a:prstGeom prst="rect">
            <a:avLst/>
          </a:prstGeom>
          <a:ln>
            <a:solidFill>
              <a:srgbClr val="FF0000"/>
            </a:solidFill>
          </a:ln>
        </p:spPr>
        <p:txBody>
          <a:bodyPr wrap="square">
            <a:spAutoFit/>
          </a:bodyPr>
          <a:lstStyle/>
          <a:p>
            <a:pPr marL="82550" algn="just"/>
            <a:r>
              <a:rPr lang="ru-RU" sz="1600" i="1" dirty="0">
                <a:latin typeface="Times New Roman" panose="02020603050405020304" pitchFamily="18" charset="0"/>
                <a:cs typeface="Times New Roman" panose="02020603050405020304" pitchFamily="18" charset="0"/>
              </a:rPr>
              <a:t>Стартовая,</a:t>
            </a:r>
          </a:p>
          <a:p>
            <a:pPr marL="82550" algn="just"/>
            <a:r>
              <a:rPr lang="ru-RU" sz="1600" i="1" dirty="0">
                <a:latin typeface="Times New Roman" panose="02020603050405020304" pitchFamily="18" charset="0"/>
                <a:cs typeface="Times New Roman" panose="02020603050405020304" pitchFamily="18" charset="0"/>
              </a:rPr>
              <a:t>рубежная диагностика специалистов</a:t>
            </a:r>
          </a:p>
        </p:txBody>
      </p:sp>
      <p:sp>
        <p:nvSpPr>
          <p:cNvPr id="19" name="Прямоугольник 18">
            <a:extLst>
              <a:ext uri="{FF2B5EF4-FFF2-40B4-BE49-F238E27FC236}">
                <a16:creationId xmlns:a16="http://schemas.microsoft.com/office/drawing/2014/main" id="{C9569F87-A431-4884-875B-A464812FFABC}"/>
              </a:ext>
            </a:extLst>
          </p:cNvPr>
          <p:cNvSpPr/>
          <p:nvPr/>
        </p:nvSpPr>
        <p:spPr>
          <a:xfrm>
            <a:off x="9782614" y="3697089"/>
            <a:ext cx="1958926" cy="1569660"/>
          </a:xfrm>
          <a:prstGeom prst="rect">
            <a:avLst/>
          </a:prstGeom>
          <a:ln>
            <a:solidFill>
              <a:srgbClr val="FF0000"/>
            </a:solidFill>
          </a:ln>
        </p:spPr>
        <p:txBody>
          <a:bodyPr wrap="square">
            <a:spAutoFit/>
          </a:bodyPr>
          <a:lstStyle/>
          <a:p>
            <a:pPr marL="82550" algn="just"/>
            <a:r>
              <a:rPr lang="ru-RU" sz="1600" i="1" dirty="0">
                <a:latin typeface="Times New Roman" panose="02020603050405020304" pitchFamily="18" charset="0"/>
                <a:cs typeface="Times New Roman" panose="02020603050405020304" pitchFamily="18" charset="0"/>
              </a:rPr>
              <a:t>Плановые обследования специалистов</a:t>
            </a:r>
          </a:p>
          <a:p>
            <a:pPr marL="82550" algn="just"/>
            <a:r>
              <a:rPr lang="ru-RU" sz="1600" i="1" dirty="0">
                <a:latin typeface="Times New Roman" panose="02020603050405020304" pitchFamily="18" charset="0"/>
                <a:cs typeface="Times New Roman" panose="02020603050405020304" pitchFamily="18" charset="0"/>
              </a:rPr>
              <a:t>Обследование ребенка на </a:t>
            </a:r>
            <a:r>
              <a:rPr lang="ru-RU" sz="1600" i="1" dirty="0" err="1">
                <a:latin typeface="Times New Roman" panose="02020603050405020304" pitchFamily="18" charset="0"/>
                <a:cs typeface="Times New Roman" panose="02020603050405020304" pitchFamily="18" charset="0"/>
              </a:rPr>
              <a:t>ППк</a:t>
            </a:r>
            <a:endParaRPr lang="ru-RU" sz="1600" i="1" dirty="0">
              <a:latin typeface="Times New Roman" panose="02020603050405020304" pitchFamily="18" charset="0"/>
              <a:cs typeface="Times New Roman" panose="02020603050405020304" pitchFamily="18" charset="0"/>
            </a:endParaRPr>
          </a:p>
          <a:p>
            <a:pPr marL="82550" algn="just"/>
            <a:r>
              <a:rPr lang="ru-RU" sz="1600" i="1" dirty="0">
                <a:latin typeface="Times New Roman" panose="02020603050405020304" pitchFamily="18" charset="0"/>
                <a:cs typeface="Times New Roman" panose="02020603050405020304" pitchFamily="18" charset="0"/>
              </a:rPr>
              <a:t>Экспертная оценка</a:t>
            </a:r>
          </a:p>
        </p:txBody>
      </p:sp>
      <p:sp>
        <p:nvSpPr>
          <p:cNvPr id="4" name="Стрелка: вниз 3">
            <a:extLst>
              <a:ext uri="{FF2B5EF4-FFF2-40B4-BE49-F238E27FC236}">
                <a16:creationId xmlns:a16="http://schemas.microsoft.com/office/drawing/2014/main" id="{0D37CBBA-50D9-426A-8A10-7F8631AAF0D4}"/>
              </a:ext>
            </a:extLst>
          </p:cNvPr>
          <p:cNvSpPr/>
          <p:nvPr/>
        </p:nvSpPr>
        <p:spPr>
          <a:xfrm>
            <a:off x="831752" y="3302861"/>
            <a:ext cx="633046" cy="282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низ 19">
            <a:extLst>
              <a:ext uri="{FF2B5EF4-FFF2-40B4-BE49-F238E27FC236}">
                <a16:creationId xmlns:a16="http://schemas.microsoft.com/office/drawing/2014/main" id="{02C0359F-2BA4-495A-B532-9CFCAE76B1E1}"/>
              </a:ext>
            </a:extLst>
          </p:cNvPr>
          <p:cNvSpPr/>
          <p:nvPr/>
        </p:nvSpPr>
        <p:spPr>
          <a:xfrm>
            <a:off x="2974292" y="3311718"/>
            <a:ext cx="633046" cy="282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низ 20">
            <a:extLst>
              <a:ext uri="{FF2B5EF4-FFF2-40B4-BE49-F238E27FC236}">
                <a16:creationId xmlns:a16="http://schemas.microsoft.com/office/drawing/2014/main" id="{0DCEDD69-26D5-48C3-AF15-3687CC503706}"/>
              </a:ext>
            </a:extLst>
          </p:cNvPr>
          <p:cNvSpPr/>
          <p:nvPr/>
        </p:nvSpPr>
        <p:spPr>
          <a:xfrm>
            <a:off x="5350120" y="3302860"/>
            <a:ext cx="633046" cy="282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низ 21">
            <a:extLst>
              <a:ext uri="{FF2B5EF4-FFF2-40B4-BE49-F238E27FC236}">
                <a16:creationId xmlns:a16="http://schemas.microsoft.com/office/drawing/2014/main" id="{0B950043-9C13-4DB3-9721-161239088696}"/>
              </a:ext>
            </a:extLst>
          </p:cNvPr>
          <p:cNvSpPr/>
          <p:nvPr/>
        </p:nvSpPr>
        <p:spPr>
          <a:xfrm>
            <a:off x="7841858" y="3320569"/>
            <a:ext cx="633046" cy="282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низ 22">
            <a:extLst>
              <a:ext uri="{FF2B5EF4-FFF2-40B4-BE49-F238E27FC236}">
                <a16:creationId xmlns:a16="http://schemas.microsoft.com/office/drawing/2014/main" id="{C603B333-8D04-409E-BD39-43B9C8A9ECFA}"/>
              </a:ext>
            </a:extLst>
          </p:cNvPr>
          <p:cNvSpPr/>
          <p:nvPr/>
        </p:nvSpPr>
        <p:spPr>
          <a:xfrm>
            <a:off x="10445554" y="3320569"/>
            <a:ext cx="633046" cy="282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лево-вправо 5">
            <a:extLst>
              <a:ext uri="{FF2B5EF4-FFF2-40B4-BE49-F238E27FC236}">
                <a16:creationId xmlns:a16="http://schemas.microsoft.com/office/drawing/2014/main" id="{E142A3BC-A1D9-4B99-9849-A49E60125B05}"/>
              </a:ext>
            </a:extLst>
          </p:cNvPr>
          <p:cNvSpPr/>
          <p:nvPr/>
        </p:nvSpPr>
        <p:spPr>
          <a:xfrm>
            <a:off x="1787665" y="4476301"/>
            <a:ext cx="707122" cy="3993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лево-вправо 25">
            <a:extLst>
              <a:ext uri="{FF2B5EF4-FFF2-40B4-BE49-F238E27FC236}">
                <a16:creationId xmlns:a16="http://schemas.microsoft.com/office/drawing/2014/main" id="{DA08D0A7-9C40-4C37-92F1-4C236B63C7C4}"/>
              </a:ext>
            </a:extLst>
          </p:cNvPr>
          <p:cNvSpPr/>
          <p:nvPr/>
        </p:nvSpPr>
        <p:spPr>
          <a:xfrm>
            <a:off x="4133563" y="4439562"/>
            <a:ext cx="707122" cy="3993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лево-вправо 26">
            <a:extLst>
              <a:ext uri="{FF2B5EF4-FFF2-40B4-BE49-F238E27FC236}">
                <a16:creationId xmlns:a16="http://schemas.microsoft.com/office/drawing/2014/main" id="{F0C9FD22-CE04-44D8-A729-BE933841773A}"/>
              </a:ext>
            </a:extLst>
          </p:cNvPr>
          <p:cNvSpPr/>
          <p:nvPr/>
        </p:nvSpPr>
        <p:spPr>
          <a:xfrm>
            <a:off x="6644195" y="4424664"/>
            <a:ext cx="707122" cy="3993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трелка: влево-вправо 27">
            <a:extLst>
              <a:ext uri="{FF2B5EF4-FFF2-40B4-BE49-F238E27FC236}">
                <a16:creationId xmlns:a16="http://schemas.microsoft.com/office/drawing/2014/main" id="{0E1C6443-E322-4ED3-B08B-6A7DDD482B23}"/>
              </a:ext>
            </a:extLst>
          </p:cNvPr>
          <p:cNvSpPr/>
          <p:nvPr/>
        </p:nvSpPr>
        <p:spPr>
          <a:xfrm>
            <a:off x="9175539" y="4546861"/>
            <a:ext cx="707122" cy="3993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a:extLst>
              <a:ext uri="{FF2B5EF4-FFF2-40B4-BE49-F238E27FC236}">
                <a16:creationId xmlns:a16="http://schemas.microsoft.com/office/drawing/2014/main" id="{6D4CB702-F4E6-40A6-9670-E78CA60F04C9}"/>
              </a:ext>
            </a:extLst>
          </p:cNvPr>
          <p:cNvSpPr/>
          <p:nvPr/>
        </p:nvSpPr>
        <p:spPr>
          <a:xfrm>
            <a:off x="1295346" y="6144535"/>
            <a:ext cx="9601307" cy="338554"/>
          </a:xfrm>
          <a:prstGeom prst="rect">
            <a:avLst/>
          </a:prstGeom>
          <a:ln>
            <a:solidFill>
              <a:srgbClr val="FF0000"/>
            </a:solidFill>
          </a:ln>
        </p:spPr>
        <p:txBody>
          <a:bodyPr wrap="square">
            <a:spAutoFit/>
          </a:bodyPr>
          <a:lstStyle/>
          <a:p>
            <a:pPr marL="82550" algn="just"/>
            <a:r>
              <a:rPr lang="ru-RU" sz="1600" i="1" dirty="0">
                <a:latin typeface="Times New Roman" panose="02020603050405020304" pitchFamily="18" charset="0"/>
                <a:cs typeface="Times New Roman" panose="02020603050405020304" pitchFamily="18" charset="0"/>
              </a:rPr>
              <a:t>Педагоги               Специалисты                  Администрация             Психолого-педагогический консилиум</a:t>
            </a:r>
          </a:p>
        </p:txBody>
      </p:sp>
      <p:sp>
        <p:nvSpPr>
          <p:cNvPr id="32" name="Стрелка: вниз 31">
            <a:extLst>
              <a:ext uri="{FF2B5EF4-FFF2-40B4-BE49-F238E27FC236}">
                <a16:creationId xmlns:a16="http://schemas.microsoft.com/office/drawing/2014/main" id="{056B3E6F-D860-484D-8CEA-51A5074F01F8}"/>
              </a:ext>
            </a:extLst>
          </p:cNvPr>
          <p:cNvSpPr/>
          <p:nvPr/>
        </p:nvSpPr>
        <p:spPr>
          <a:xfrm rot="10800000">
            <a:off x="4630867" y="5485291"/>
            <a:ext cx="2273104" cy="5472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51877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3856078" y="74154"/>
            <a:ext cx="8373867" cy="6801209"/>
            <a:chOff x="2216354" y="-499066"/>
            <a:chExt cx="8373867" cy="7442380"/>
          </a:xfrm>
        </p:grpSpPr>
        <p:sp>
          <p:nvSpPr>
            <p:cNvPr id="6" name="Полилиния 5"/>
            <p:cNvSpPr/>
            <p:nvPr/>
          </p:nvSpPr>
          <p:spPr>
            <a:xfrm>
              <a:off x="7205188" y="176837"/>
              <a:ext cx="2112123" cy="1295471"/>
            </a:xfrm>
            <a:custGeom>
              <a:avLst/>
              <a:gdLst>
                <a:gd name="connsiteX0" fmla="*/ 0 w 1751992"/>
                <a:gd name="connsiteY0" fmla="*/ 0 h 1751992"/>
                <a:gd name="connsiteX1" fmla="*/ 1751992 w 1751992"/>
                <a:gd name="connsiteY1" fmla="*/ 0 h 1751992"/>
                <a:gd name="connsiteX2" fmla="*/ 1751992 w 1751992"/>
                <a:gd name="connsiteY2" fmla="*/ 1751992 h 1751992"/>
                <a:gd name="connsiteX3" fmla="*/ 0 w 1751992"/>
                <a:gd name="connsiteY3" fmla="*/ 1751992 h 1751992"/>
                <a:gd name="connsiteX4" fmla="*/ 0 w 1751992"/>
                <a:gd name="connsiteY4" fmla="*/ 0 h 1751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992" h="1751992">
                  <a:moveTo>
                    <a:pt x="0" y="0"/>
                  </a:moveTo>
                  <a:lnTo>
                    <a:pt x="1751992" y="0"/>
                  </a:lnTo>
                  <a:lnTo>
                    <a:pt x="1751992" y="1751992"/>
                  </a:lnTo>
                  <a:lnTo>
                    <a:pt x="0" y="17519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0" lang="ru-RU" altLang="ru-RU" sz="1400" b="1" kern="1200" dirty="0">
                  <a:latin typeface="Arial" panose="020B0604020202020204" pitchFamily="34" charset="0"/>
                </a:rPr>
                <a:t>Адаптированная</a:t>
              </a:r>
              <a:br>
                <a:rPr kumimoji="0" lang="ru-RU" altLang="ru-RU" sz="1400" b="1" kern="1200" dirty="0">
                  <a:latin typeface="Arial" panose="020B0604020202020204" pitchFamily="34" charset="0"/>
                </a:rPr>
              </a:br>
              <a:r>
                <a:rPr lang="ru-RU" altLang="ru-RU" sz="1400" b="1" dirty="0">
                  <a:latin typeface="Arial" panose="020B0604020202020204" pitchFamily="34" charset="0"/>
                </a:rPr>
                <a:t>основная общеобразовательная программа</a:t>
              </a:r>
              <a:endParaRPr lang="ru-RU" sz="1400" kern="1200" dirty="0"/>
            </a:p>
          </p:txBody>
        </p:sp>
        <p:sp>
          <p:nvSpPr>
            <p:cNvPr id="7" name="Круговая стрелка 6"/>
            <p:cNvSpPr/>
            <p:nvPr/>
          </p:nvSpPr>
          <p:spPr>
            <a:xfrm rot="21199778">
              <a:off x="4784016" y="-499065"/>
              <a:ext cx="5658918" cy="6535912"/>
            </a:xfrm>
            <a:prstGeom prst="circularArrow">
              <a:avLst>
                <a:gd name="adj1" fmla="val 5198"/>
                <a:gd name="adj2" fmla="val 335730"/>
                <a:gd name="adj3" fmla="val 21293989"/>
                <a:gd name="adj4" fmla="val 19765584"/>
                <a:gd name="adj5" fmla="val 6064"/>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Полилиния 7"/>
            <p:cNvSpPr/>
            <p:nvPr/>
          </p:nvSpPr>
          <p:spPr>
            <a:xfrm>
              <a:off x="8838229" y="2768891"/>
              <a:ext cx="1751992" cy="1536915"/>
            </a:xfrm>
            <a:custGeom>
              <a:avLst/>
              <a:gdLst>
                <a:gd name="connsiteX0" fmla="*/ 0 w 1751992"/>
                <a:gd name="connsiteY0" fmla="*/ 0 h 1751992"/>
                <a:gd name="connsiteX1" fmla="*/ 1751992 w 1751992"/>
                <a:gd name="connsiteY1" fmla="*/ 0 h 1751992"/>
                <a:gd name="connsiteX2" fmla="*/ 1751992 w 1751992"/>
                <a:gd name="connsiteY2" fmla="*/ 1751992 h 1751992"/>
                <a:gd name="connsiteX3" fmla="*/ 0 w 1751992"/>
                <a:gd name="connsiteY3" fmla="*/ 1751992 h 1751992"/>
                <a:gd name="connsiteX4" fmla="*/ 0 w 1751992"/>
                <a:gd name="connsiteY4" fmla="*/ 0 h 1751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992" h="1751992">
                  <a:moveTo>
                    <a:pt x="0" y="0"/>
                  </a:moveTo>
                  <a:lnTo>
                    <a:pt x="1751992" y="0"/>
                  </a:lnTo>
                  <a:lnTo>
                    <a:pt x="1751992" y="1751992"/>
                  </a:lnTo>
                  <a:lnTo>
                    <a:pt x="0" y="17519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algn="ctr" defTabSz="622300">
                <a:lnSpc>
                  <a:spcPct val="90000"/>
                </a:lnSpc>
                <a:spcBef>
                  <a:spcPct val="0"/>
                </a:spcBef>
              </a:pPr>
              <a:r>
                <a:rPr lang="ru-RU" sz="1400" b="1" dirty="0">
                  <a:latin typeface="Arial" panose="020B0604020202020204" pitchFamily="34" charset="0"/>
                  <a:cs typeface="Arial" panose="020B0604020202020204" pitchFamily="34" charset="0"/>
                </a:rPr>
                <a:t>Обеспечение особой пространственной и временной организации образовательной среды</a:t>
              </a:r>
            </a:p>
            <a:p>
              <a:pPr lvl="0" algn="ctr" defTabSz="622300">
                <a:lnSpc>
                  <a:spcPct val="90000"/>
                </a:lnSpc>
                <a:spcBef>
                  <a:spcPct val="0"/>
                </a:spcBef>
              </a:pPr>
              <a:r>
                <a:rPr lang="ru-RU" sz="1600" b="1" dirty="0">
                  <a:latin typeface="Arial" panose="020B0604020202020204" pitchFamily="34" charset="0"/>
                </a:rPr>
                <a:t> </a:t>
              </a:r>
              <a:endParaRPr lang="ru-RU" sz="1600" b="1" kern="1200" dirty="0"/>
            </a:p>
          </p:txBody>
        </p:sp>
        <p:sp>
          <p:nvSpPr>
            <p:cNvPr id="9" name="Круговая стрелка 8"/>
            <p:cNvSpPr/>
            <p:nvPr/>
          </p:nvSpPr>
          <p:spPr>
            <a:xfrm rot="1036733">
              <a:off x="2803555" y="712342"/>
              <a:ext cx="7005193" cy="6114608"/>
            </a:xfrm>
            <a:prstGeom prst="circularArrow">
              <a:avLst>
                <a:gd name="adj1" fmla="val 5198"/>
                <a:gd name="adj2" fmla="val 308016"/>
                <a:gd name="adj3" fmla="val 4015473"/>
                <a:gd name="adj4" fmla="val 2697142"/>
                <a:gd name="adj5" fmla="val 6064"/>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Полилиния 9"/>
            <p:cNvSpPr/>
            <p:nvPr/>
          </p:nvSpPr>
          <p:spPr>
            <a:xfrm>
              <a:off x="7724760" y="5558900"/>
              <a:ext cx="1541930" cy="1187318"/>
            </a:xfrm>
            <a:custGeom>
              <a:avLst/>
              <a:gdLst>
                <a:gd name="connsiteX0" fmla="*/ 0 w 1751992"/>
                <a:gd name="connsiteY0" fmla="*/ 0 h 1751992"/>
                <a:gd name="connsiteX1" fmla="*/ 1751992 w 1751992"/>
                <a:gd name="connsiteY1" fmla="*/ 0 h 1751992"/>
                <a:gd name="connsiteX2" fmla="*/ 1751992 w 1751992"/>
                <a:gd name="connsiteY2" fmla="*/ 1751992 h 1751992"/>
                <a:gd name="connsiteX3" fmla="*/ 0 w 1751992"/>
                <a:gd name="connsiteY3" fmla="*/ 1751992 h 1751992"/>
                <a:gd name="connsiteX4" fmla="*/ 0 w 1751992"/>
                <a:gd name="connsiteY4" fmla="*/ 0 h 1751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992" h="1751992">
                  <a:moveTo>
                    <a:pt x="0" y="0"/>
                  </a:moveTo>
                  <a:lnTo>
                    <a:pt x="1751992" y="0"/>
                  </a:lnTo>
                  <a:lnTo>
                    <a:pt x="1751992" y="1751992"/>
                  </a:lnTo>
                  <a:lnTo>
                    <a:pt x="0" y="17519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0" lang="ru-RU" altLang="ru-RU" sz="1400" b="1" kern="1200" dirty="0">
                  <a:latin typeface="Arial" panose="020B0604020202020204" pitchFamily="34" charset="0"/>
                </a:rPr>
                <a:t>Специальные приемы обучения</a:t>
              </a:r>
            </a:p>
          </p:txBody>
        </p:sp>
        <p:sp>
          <p:nvSpPr>
            <p:cNvPr id="11" name="Круговая стрелка 10"/>
            <p:cNvSpPr/>
            <p:nvPr/>
          </p:nvSpPr>
          <p:spPr>
            <a:xfrm>
              <a:off x="2216354" y="-288111"/>
              <a:ext cx="6572954" cy="6572954"/>
            </a:xfrm>
            <a:prstGeom prst="circularArrow">
              <a:avLst>
                <a:gd name="adj1" fmla="val 5198"/>
                <a:gd name="adj2" fmla="val 335730"/>
                <a:gd name="adj3" fmla="val 8211549"/>
                <a:gd name="adj4" fmla="val 6848490"/>
                <a:gd name="adj5" fmla="val 6064"/>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Полилиния 11"/>
            <p:cNvSpPr/>
            <p:nvPr/>
          </p:nvSpPr>
          <p:spPr>
            <a:xfrm>
              <a:off x="4422158" y="5191323"/>
              <a:ext cx="1751992" cy="1751991"/>
            </a:xfrm>
            <a:custGeom>
              <a:avLst/>
              <a:gdLst>
                <a:gd name="connsiteX0" fmla="*/ 0 w 1751992"/>
                <a:gd name="connsiteY0" fmla="*/ 0 h 1751992"/>
                <a:gd name="connsiteX1" fmla="*/ 1751992 w 1751992"/>
                <a:gd name="connsiteY1" fmla="*/ 0 h 1751992"/>
                <a:gd name="connsiteX2" fmla="*/ 1751992 w 1751992"/>
                <a:gd name="connsiteY2" fmla="*/ 1751992 h 1751992"/>
                <a:gd name="connsiteX3" fmla="*/ 0 w 1751992"/>
                <a:gd name="connsiteY3" fmla="*/ 1751992 h 1751992"/>
                <a:gd name="connsiteX4" fmla="*/ 0 w 1751992"/>
                <a:gd name="connsiteY4" fmla="*/ 0 h 1751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992" h="1751992">
                  <a:moveTo>
                    <a:pt x="0" y="0"/>
                  </a:moveTo>
                  <a:lnTo>
                    <a:pt x="1751992" y="0"/>
                  </a:lnTo>
                  <a:lnTo>
                    <a:pt x="1751992" y="1751992"/>
                  </a:lnTo>
                  <a:lnTo>
                    <a:pt x="0" y="17519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pPr>
              <a:r>
                <a:rPr kumimoji="0" lang="ru-RU" altLang="ru-RU" sz="1400" b="1" kern="1200" dirty="0">
                  <a:latin typeface="Arial" panose="020B0604020202020204" pitchFamily="34" charset="0"/>
                </a:rPr>
                <a:t>Программа индивидуального</a:t>
              </a:r>
            </a:p>
            <a:p>
              <a:pPr lvl="0" algn="ctr" defTabSz="622300">
                <a:lnSpc>
                  <a:spcPct val="90000"/>
                </a:lnSpc>
                <a:spcBef>
                  <a:spcPct val="0"/>
                </a:spcBef>
              </a:pPr>
              <a:r>
                <a:rPr kumimoji="0" lang="ru-RU" altLang="ru-RU" sz="1400" b="1" kern="1200" dirty="0">
                  <a:latin typeface="Arial" panose="020B0604020202020204" pitchFamily="34" charset="0"/>
                </a:rPr>
                <a:t>сопровождения и</a:t>
              </a:r>
            </a:p>
            <a:p>
              <a:pPr lvl="0" algn="ctr" defTabSz="622300">
                <a:lnSpc>
                  <a:spcPct val="90000"/>
                </a:lnSpc>
                <a:spcBef>
                  <a:spcPct val="0"/>
                </a:spcBef>
              </a:pPr>
              <a:r>
                <a:rPr kumimoji="0" lang="ru-RU" altLang="ru-RU" sz="1400" b="1" kern="1200" dirty="0">
                  <a:latin typeface="Arial" panose="020B0604020202020204" pitchFamily="34" charset="0"/>
                </a:rPr>
                <a:t>индивидуальный </a:t>
              </a:r>
            </a:p>
            <a:p>
              <a:pPr lvl="0" algn="ctr" defTabSz="622300">
                <a:lnSpc>
                  <a:spcPct val="90000"/>
                </a:lnSpc>
                <a:spcBef>
                  <a:spcPct val="0"/>
                </a:spcBef>
              </a:pPr>
              <a:r>
                <a:rPr kumimoji="0" lang="ru-RU" altLang="ru-RU" sz="1400" b="1" kern="1200" dirty="0">
                  <a:latin typeface="Arial" panose="020B0604020202020204" pitchFamily="34" charset="0"/>
                </a:rPr>
                <a:t>образовательный </a:t>
              </a:r>
            </a:p>
            <a:p>
              <a:pPr lvl="0" algn="ctr" defTabSz="622300">
                <a:lnSpc>
                  <a:spcPct val="90000"/>
                </a:lnSpc>
                <a:spcBef>
                  <a:spcPct val="0"/>
                </a:spcBef>
              </a:pPr>
              <a:r>
                <a:rPr kumimoji="0" lang="ru-RU" altLang="ru-RU" sz="1400" b="1" kern="1200" dirty="0">
                  <a:latin typeface="Arial" panose="020B0604020202020204" pitchFamily="34" charset="0"/>
                </a:rPr>
                <a:t>маршрут</a:t>
              </a:r>
              <a:endParaRPr lang="ru-RU" sz="1400" kern="1200" dirty="0"/>
            </a:p>
          </p:txBody>
        </p:sp>
        <p:sp>
          <p:nvSpPr>
            <p:cNvPr id="13" name="Круговая стрелка 12"/>
            <p:cNvSpPr/>
            <p:nvPr/>
          </p:nvSpPr>
          <p:spPr>
            <a:xfrm>
              <a:off x="3012362" y="-323788"/>
              <a:ext cx="6587580" cy="6491054"/>
            </a:xfrm>
            <a:prstGeom prst="circularArrow">
              <a:avLst>
                <a:gd name="adj1" fmla="val 5198"/>
                <a:gd name="adj2" fmla="val 335730"/>
                <a:gd name="adj3" fmla="val 12298686"/>
                <a:gd name="adj4" fmla="val 11039526"/>
                <a:gd name="adj5" fmla="val 6064"/>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dirty="0"/>
            </a:p>
          </p:txBody>
        </p:sp>
        <p:sp>
          <p:nvSpPr>
            <p:cNvPr id="14" name="Полилиния 13"/>
            <p:cNvSpPr/>
            <p:nvPr/>
          </p:nvSpPr>
          <p:spPr>
            <a:xfrm>
              <a:off x="3875076" y="169975"/>
              <a:ext cx="1751992" cy="1751992"/>
            </a:xfrm>
            <a:custGeom>
              <a:avLst/>
              <a:gdLst>
                <a:gd name="connsiteX0" fmla="*/ 0 w 1751992"/>
                <a:gd name="connsiteY0" fmla="*/ 0 h 1751992"/>
                <a:gd name="connsiteX1" fmla="*/ 1751992 w 1751992"/>
                <a:gd name="connsiteY1" fmla="*/ 0 h 1751992"/>
                <a:gd name="connsiteX2" fmla="*/ 1751992 w 1751992"/>
                <a:gd name="connsiteY2" fmla="*/ 1751992 h 1751992"/>
                <a:gd name="connsiteX3" fmla="*/ 0 w 1751992"/>
                <a:gd name="connsiteY3" fmla="*/ 1751992 h 1751992"/>
                <a:gd name="connsiteX4" fmla="*/ 0 w 1751992"/>
                <a:gd name="connsiteY4" fmla="*/ 0 h 1751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992" h="1751992">
                  <a:moveTo>
                    <a:pt x="0" y="0"/>
                  </a:moveTo>
                  <a:lnTo>
                    <a:pt x="1751992" y="0"/>
                  </a:lnTo>
                  <a:lnTo>
                    <a:pt x="1751992" y="1751992"/>
                  </a:lnTo>
                  <a:lnTo>
                    <a:pt x="0" y="17519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pPr>
              <a:r>
                <a:rPr kumimoji="0" lang="ru-RU" altLang="ru-RU" sz="1400" b="1" kern="1200" dirty="0">
                  <a:latin typeface="Arial" panose="020B0604020202020204" pitchFamily="34" charset="0"/>
                </a:rPr>
                <a:t>Специальные</a:t>
              </a:r>
              <a:br>
                <a:rPr kumimoji="0" lang="ru-RU" altLang="ru-RU" sz="1400" b="1" kern="1200" dirty="0">
                  <a:latin typeface="Arial" panose="020B0604020202020204" pitchFamily="34" charset="0"/>
                </a:rPr>
              </a:br>
              <a:r>
                <a:rPr lang="ru-RU" altLang="ru-RU" sz="1400" b="1" dirty="0">
                  <a:latin typeface="Arial" panose="020B0604020202020204" pitchFamily="34" charset="0"/>
                </a:rPr>
                <a:t>образовательные условия</a:t>
              </a:r>
              <a:r>
                <a:rPr kumimoji="0" lang="ru-RU" altLang="ru-RU" sz="1400" b="1" kern="1200" dirty="0">
                  <a:latin typeface="Arial" panose="020B0604020202020204" pitchFamily="34" charset="0"/>
                </a:rPr>
                <a:t>,</a:t>
              </a:r>
            </a:p>
            <a:p>
              <a:pPr lvl="0" algn="ctr" defTabSz="622300">
                <a:lnSpc>
                  <a:spcPct val="90000"/>
                </a:lnSpc>
                <a:spcBef>
                  <a:spcPct val="0"/>
                </a:spcBef>
              </a:pPr>
              <a:r>
                <a:rPr kumimoji="0" lang="ru-RU" altLang="ru-RU" sz="1400" b="1" kern="1200" dirty="0">
                  <a:latin typeface="Arial" panose="020B0604020202020204" pitchFamily="34" charset="0"/>
                </a:rPr>
                <a:t>определяемые </a:t>
              </a:r>
              <a:r>
                <a:rPr lang="ru-RU" altLang="ru-RU" sz="1400" b="1" dirty="0">
                  <a:latin typeface="Arial" panose="020B0604020202020204" pitchFamily="34" charset="0"/>
                </a:rPr>
                <a:t>центральной психолого-медико-педагогической комиссией</a:t>
              </a:r>
              <a:endParaRPr lang="ru-RU" sz="1400" kern="1200" dirty="0"/>
            </a:p>
          </p:txBody>
        </p:sp>
        <p:sp>
          <p:nvSpPr>
            <p:cNvPr id="15" name="Круговая стрелка 14"/>
            <p:cNvSpPr/>
            <p:nvPr/>
          </p:nvSpPr>
          <p:spPr>
            <a:xfrm>
              <a:off x="3135758" y="-303825"/>
              <a:ext cx="6572954" cy="6572954"/>
            </a:xfrm>
            <a:prstGeom prst="circularArrow">
              <a:avLst>
                <a:gd name="adj1" fmla="val 5198"/>
                <a:gd name="adj2" fmla="val 335730"/>
                <a:gd name="adj3" fmla="val 16866459"/>
                <a:gd name="adj4" fmla="val 15197812"/>
                <a:gd name="adj5" fmla="val 6064"/>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Круговая стрелка 6">
              <a:extLst>
                <a:ext uri="{FF2B5EF4-FFF2-40B4-BE49-F238E27FC236}">
                  <a16:creationId xmlns:a16="http://schemas.microsoft.com/office/drawing/2014/main" id="{DA15FDE8-1530-4BD3-BC3C-E617A7CE7F6F}"/>
                </a:ext>
              </a:extLst>
            </p:cNvPr>
            <p:cNvSpPr/>
            <p:nvPr/>
          </p:nvSpPr>
          <p:spPr>
            <a:xfrm rot="21199778">
              <a:off x="4784015" y="-499066"/>
              <a:ext cx="5658918" cy="6535912"/>
            </a:xfrm>
            <a:prstGeom prst="circularArrow">
              <a:avLst>
                <a:gd name="adj1" fmla="val 5198"/>
                <a:gd name="adj2" fmla="val 335730"/>
                <a:gd name="adj3" fmla="val 21293989"/>
                <a:gd name="adj4" fmla="val 19765584"/>
                <a:gd name="adj5" fmla="val 6064"/>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dirty="0"/>
            </a:p>
          </p:txBody>
        </p:sp>
      </p:gr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9918" y="2432161"/>
            <a:ext cx="3477905" cy="2315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Штриховая стрелка вправо 15"/>
          <p:cNvSpPr/>
          <p:nvPr/>
        </p:nvSpPr>
        <p:spPr>
          <a:xfrm>
            <a:off x="103238" y="766916"/>
            <a:ext cx="4556161" cy="569287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ru-RU" altLang="ru-RU" sz="2400" b="1" dirty="0">
                <a:latin typeface="Arial" panose="020B0604020202020204" pitchFamily="34" charset="0"/>
              </a:rPr>
              <a:t>Комплексное сопровождение консилиумом</a:t>
            </a:r>
          </a:p>
          <a:p>
            <a:pPr algn="ctr">
              <a:spcBef>
                <a:spcPct val="0"/>
              </a:spcBef>
            </a:pPr>
            <a:r>
              <a:rPr lang="ru-RU" altLang="ru-RU" sz="2400" b="1" dirty="0">
                <a:latin typeface="Arial" panose="020B0604020202020204" pitchFamily="34" charset="0"/>
              </a:rPr>
              <a:t>обучающегося с ограниченными возможностями здоровья </a:t>
            </a:r>
          </a:p>
        </p:txBody>
      </p:sp>
      <p:sp>
        <p:nvSpPr>
          <p:cNvPr id="17" name="Полилиния 9">
            <a:extLst>
              <a:ext uri="{FF2B5EF4-FFF2-40B4-BE49-F238E27FC236}">
                <a16:creationId xmlns:a16="http://schemas.microsoft.com/office/drawing/2014/main" id="{6C8870F8-3FE8-4FE9-B28E-60DD2206AADC}"/>
              </a:ext>
            </a:extLst>
          </p:cNvPr>
          <p:cNvSpPr/>
          <p:nvPr/>
        </p:nvSpPr>
        <p:spPr>
          <a:xfrm>
            <a:off x="4560255" y="3132943"/>
            <a:ext cx="1751992" cy="1404508"/>
          </a:xfrm>
          <a:custGeom>
            <a:avLst/>
            <a:gdLst>
              <a:gd name="connsiteX0" fmla="*/ 0 w 1751992"/>
              <a:gd name="connsiteY0" fmla="*/ 0 h 1751992"/>
              <a:gd name="connsiteX1" fmla="*/ 1751992 w 1751992"/>
              <a:gd name="connsiteY1" fmla="*/ 0 h 1751992"/>
              <a:gd name="connsiteX2" fmla="*/ 1751992 w 1751992"/>
              <a:gd name="connsiteY2" fmla="*/ 1751992 h 1751992"/>
              <a:gd name="connsiteX3" fmla="*/ 0 w 1751992"/>
              <a:gd name="connsiteY3" fmla="*/ 1751992 h 1751992"/>
              <a:gd name="connsiteX4" fmla="*/ 0 w 1751992"/>
              <a:gd name="connsiteY4" fmla="*/ 0 h 1751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992" h="1751992">
                <a:moveTo>
                  <a:pt x="0" y="0"/>
                </a:moveTo>
                <a:lnTo>
                  <a:pt x="1751992" y="0"/>
                </a:lnTo>
                <a:lnTo>
                  <a:pt x="1751992" y="1751992"/>
                </a:lnTo>
                <a:lnTo>
                  <a:pt x="0" y="17519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altLang="ru-RU" sz="1400" b="1" dirty="0">
                <a:solidFill>
                  <a:srgbClr val="FF0000"/>
                </a:solidFill>
                <a:latin typeface="Arial" panose="020B0604020202020204" pitchFamily="34" charset="0"/>
              </a:rPr>
              <a:t>Мониторинг образовательных достижений освоения программ и уровня психофизического развития ребенка</a:t>
            </a:r>
            <a:endParaRPr kumimoji="0" lang="ru-RU" altLang="ru-RU" sz="1400" b="1" kern="1200" dirty="0">
              <a:solidFill>
                <a:srgbClr val="FF0000"/>
              </a:solidFill>
              <a:latin typeface="Arial" panose="020B0604020202020204" pitchFamily="34" charset="0"/>
            </a:endParaRPr>
          </a:p>
        </p:txBody>
      </p:sp>
      <p:sp>
        <p:nvSpPr>
          <p:cNvPr id="32" name="Круговая стрелка 6">
            <a:extLst>
              <a:ext uri="{FF2B5EF4-FFF2-40B4-BE49-F238E27FC236}">
                <a16:creationId xmlns:a16="http://schemas.microsoft.com/office/drawing/2014/main" id="{35AD65E7-8EF8-4575-9637-84A573B739CD}"/>
              </a:ext>
            </a:extLst>
          </p:cNvPr>
          <p:cNvSpPr/>
          <p:nvPr/>
        </p:nvSpPr>
        <p:spPr>
          <a:xfrm rot="1964655">
            <a:off x="6341445" y="1558430"/>
            <a:ext cx="5658918" cy="5972834"/>
          </a:xfrm>
          <a:prstGeom prst="circularArrow">
            <a:avLst>
              <a:gd name="adj1" fmla="val 5198"/>
              <a:gd name="adj2" fmla="val 335730"/>
              <a:gd name="adj3" fmla="val 21293989"/>
              <a:gd name="adj4" fmla="val 19765584"/>
              <a:gd name="adj5" fmla="val 6064"/>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dirty="0"/>
          </a:p>
        </p:txBody>
      </p:sp>
      <p:sp>
        <p:nvSpPr>
          <p:cNvPr id="33" name="Прямоугольник 32">
            <a:extLst>
              <a:ext uri="{FF2B5EF4-FFF2-40B4-BE49-F238E27FC236}">
                <a16:creationId xmlns:a16="http://schemas.microsoft.com/office/drawing/2014/main" id="{5FE93B6A-1630-43B4-BFE9-4DADB23F762F}"/>
              </a:ext>
            </a:extLst>
          </p:cNvPr>
          <p:cNvSpPr/>
          <p:nvPr/>
        </p:nvSpPr>
        <p:spPr>
          <a:xfrm>
            <a:off x="0" y="0"/>
            <a:ext cx="12191999" cy="32355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p>
        </p:txBody>
      </p:sp>
      <p:pic>
        <p:nvPicPr>
          <p:cNvPr id="36" name="Рисунок 35">
            <a:extLst>
              <a:ext uri="{FF2B5EF4-FFF2-40B4-BE49-F238E27FC236}">
                <a16:creationId xmlns:a16="http://schemas.microsoft.com/office/drawing/2014/main" id="{3F46B9EB-BDF8-47D3-962A-9979AF6FE27F}"/>
              </a:ext>
            </a:extLst>
          </p:cNvPr>
          <p:cNvPicPr>
            <a:picLocks noChangeAspect="1"/>
          </p:cNvPicPr>
          <p:nvPr/>
        </p:nvPicPr>
        <p:blipFill rotWithShape="1">
          <a:blip r:embed="rId3">
            <a:extLst>
              <a:ext uri="{28A0092B-C50C-407E-A947-70E740481C1C}">
                <a14:useLocalDpi xmlns:a14="http://schemas.microsoft.com/office/drawing/2010/main" val="0"/>
              </a:ext>
            </a:extLst>
          </a:blip>
          <a:srcRect l="26159" t="1154" r="27659" b="22804"/>
          <a:stretch/>
        </p:blipFill>
        <p:spPr>
          <a:xfrm>
            <a:off x="213360" y="78648"/>
            <a:ext cx="1094750" cy="985168"/>
          </a:xfrm>
          <a:prstGeom prst="rect">
            <a:avLst/>
          </a:prstGeom>
        </p:spPr>
      </p:pic>
      <p:sp>
        <p:nvSpPr>
          <p:cNvPr id="37" name="Прямоугольник 36">
            <a:extLst>
              <a:ext uri="{FF2B5EF4-FFF2-40B4-BE49-F238E27FC236}">
                <a16:creationId xmlns:a16="http://schemas.microsoft.com/office/drawing/2014/main" id="{03A82D61-F2B8-4F4E-9231-B3362C036D63}"/>
              </a:ext>
            </a:extLst>
          </p:cNvPr>
          <p:cNvSpPr/>
          <p:nvPr/>
        </p:nvSpPr>
        <p:spPr>
          <a:xfrm>
            <a:off x="0" y="6726728"/>
            <a:ext cx="12191999" cy="131272"/>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Tree>
    <p:extLst>
      <p:ext uri="{BB962C8B-B14F-4D97-AF65-F5344CB8AC3E}">
        <p14:creationId xmlns:p14="http://schemas.microsoft.com/office/powerpoint/2010/main" val="1702412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9">
            <a:extLst>
              <a:ext uri="{FF2B5EF4-FFF2-40B4-BE49-F238E27FC236}">
                <a16:creationId xmlns:a16="http://schemas.microsoft.com/office/drawing/2014/main" id="{F3978656-542E-4D14-9889-7D0C8FB7FA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733022"/>
            <a:ext cx="9045575"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2">
            <a:extLst>
              <a:ext uri="{FF2B5EF4-FFF2-40B4-BE49-F238E27FC236}">
                <a16:creationId xmlns:a16="http://schemas.microsoft.com/office/drawing/2014/main" id="{3CB5391C-B0A0-47DF-9573-62D244DD8B00}"/>
              </a:ext>
            </a:extLst>
          </p:cNvPr>
          <p:cNvSpPr txBox="1">
            <a:spLocks noChangeArrowheads="1"/>
          </p:cNvSpPr>
          <p:nvPr/>
        </p:nvSpPr>
        <p:spPr bwMode="auto">
          <a:xfrm>
            <a:off x="3074988" y="184620"/>
            <a:ext cx="58725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kumimoji="0" lang="ru-RU" altLang="ru-RU" sz="2400" b="1" dirty="0">
                <a:latin typeface="Arial" panose="020B0604020202020204" pitchFamily="34" charset="0"/>
              </a:rPr>
              <a:t>Состав</a:t>
            </a:r>
            <a:r>
              <a:rPr kumimoji="0" lang="ru-RU" altLang="ru-RU" sz="2400" b="1" dirty="0">
                <a:solidFill>
                  <a:srgbClr val="FFFFFF"/>
                </a:solidFill>
                <a:latin typeface="Arial" panose="020B0604020202020204" pitchFamily="34" charset="0"/>
              </a:rPr>
              <a:t> </a:t>
            </a:r>
            <a:r>
              <a:rPr kumimoji="0" lang="ru-RU" altLang="ru-RU" sz="2400" b="1" dirty="0">
                <a:latin typeface="Arial" panose="020B0604020202020204" pitchFamily="34" charset="0"/>
              </a:rPr>
              <a:t>образовательного</a:t>
            </a:r>
            <a:r>
              <a:rPr kumimoji="0" lang="ru-RU" altLang="ru-RU" sz="2400" b="1" dirty="0">
                <a:solidFill>
                  <a:srgbClr val="FFFFFF"/>
                </a:solidFill>
                <a:latin typeface="Arial" panose="020B0604020202020204" pitchFamily="34" charset="0"/>
              </a:rPr>
              <a:t> </a:t>
            </a:r>
            <a:r>
              <a:rPr kumimoji="0" lang="ru-RU" altLang="ru-RU" sz="2400" b="1" dirty="0">
                <a:latin typeface="Arial" panose="020B0604020202020204" pitchFamily="34" charset="0"/>
              </a:rPr>
              <a:t>комплекса</a:t>
            </a:r>
          </a:p>
        </p:txBody>
      </p:sp>
      <p:grpSp>
        <p:nvGrpSpPr>
          <p:cNvPr id="28676" name="Группа 5">
            <a:extLst>
              <a:ext uri="{FF2B5EF4-FFF2-40B4-BE49-F238E27FC236}">
                <a16:creationId xmlns:a16="http://schemas.microsoft.com/office/drawing/2014/main" id="{195E0DB2-F671-4184-8610-CDD19D11D250}"/>
              </a:ext>
            </a:extLst>
          </p:cNvPr>
          <p:cNvGrpSpPr>
            <a:grpSpLocks/>
          </p:cNvGrpSpPr>
          <p:nvPr/>
        </p:nvGrpSpPr>
        <p:grpSpPr bwMode="auto">
          <a:xfrm>
            <a:off x="7608888" y="4656138"/>
            <a:ext cx="438150" cy="539750"/>
            <a:chOff x="3131840" y="2348880"/>
            <a:chExt cx="936104" cy="1152128"/>
          </a:xfrm>
        </p:grpSpPr>
        <p:sp>
          <p:nvSpPr>
            <p:cNvPr id="28725" name="Блок-схема: перфолента 1">
              <a:extLst>
                <a:ext uri="{FF2B5EF4-FFF2-40B4-BE49-F238E27FC236}">
                  <a16:creationId xmlns:a16="http://schemas.microsoft.com/office/drawing/2014/main" id="{5E95483C-BD89-4CE8-A638-95CE2628B049}"/>
                </a:ext>
              </a:extLst>
            </p:cNvPr>
            <p:cNvSpPr>
              <a:spLocks noChangeArrowheads="1"/>
            </p:cNvSpPr>
            <p:nvPr/>
          </p:nvSpPr>
          <p:spPr bwMode="auto">
            <a:xfrm>
              <a:off x="3131840" y="2348880"/>
              <a:ext cx="936104" cy="433742"/>
            </a:xfrm>
            <a:prstGeom prst="flowChartPunchedTape">
              <a:avLst/>
            </a:prstGeom>
            <a:solidFill>
              <a:schemeClr val="accent2"/>
            </a:solidFill>
            <a:ln w="38100">
              <a:solidFill>
                <a:schemeClr val="bg1"/>
              </a:solidFill>
              <a:miter lim="800000"/>
              <a:headEnd/>
              <a:tailEnd/>
            </a:ln>
            <a:effectLst>
              <a:outerShdw dist="20000" dir="5400000" rotWithShape="0">
                <a:srgbClr val="808080">
                  <a:alpha val="37999"/>
                </a:srgbClr>
              </a:outerShdw>
            </a:effec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kumimoji="0" lang="ru-RU" altLang="ru-RU" sz="1800">
                <a:solidFill>
                  <a:srgbClr val="FFFFFF"/>
                </a:solidFill>
              </a:endParaRPr>
            </a:p>
          </p:txBody>
        </p:sp>
        <p:cxnSp>
          <p:nvCxnSpPr>
            <p:cNvPr id="28726" name="Прямая соединительная линия 4">
              <a:extLst>
                <a:ext uri="{FF2B5EF4-FFF2-40B4-BE49-F238E27FC236}">
                  <a16:creationId xmlns:a16="http://schemas.microsoft.com/office/drawing/2014/main" id="{7B59D0B0-E17D-447D-BC1F-D5B5BD03C165}"/>
                </a:ext>
              </a:extLst>
            </p:cNvPr>
            <p:cNvCxnSpPr>
              <a:cxnSpLocks noChangeShapeType="1"/>
            </p:cNvCxnSpPr>
            <p:nvPr/>
          </p:nvCxnSpPr>
          <p:spPr bwMode="auto">
            <a:xfrm>
              <a:off x="3131840" y="2420040"/>
              <a:ext cx="0" cy="1080968"/>
            </a:xfrm>
            <a:prstGeom prst="line">
              <a:avLst/>
            </a:prstGeom>
            <a:noFill/>
            <a:ln w="38100">
              <a:solidFill>
                <a:schemeClr val="bg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8677" name="Группа 10">
            <a:extLst>
              <a:ext uri="{FF2B5EF4-FFF2-40B4-BE49-F238E27FC236}">
                <a16:creationId xmlns:a16="http://schemas.microsoft.com/office/drawing/2014/main" id="{7ADBA1CA-53A1-40EB-9273-2905CDF0B9BF}"/>
              </a:ext>
            </a:extLst>
          </p:cNvPr>
          <p:cNvGrpSpPr>
            <a:grpSpLocks/>
          </p:cNvGrpSpPr>
          <p:nvPr/>
        </p:nvGrpSpPr>
        <p:grpSpPr bwMode="auto">
          <a:xfrm>
            <a:off x="7178675" y="4581525"/>
            <a:ext cx="438150" cy="539750"/>
            <a:chOff x="3131840" y="2348880"/>
            <a:chExt cx="936104" cy="1152128"/>
          </a:xfrm>
        </p:grpSpPr>
        <p:sp>
          <p:nvSpPr>
            <p:cNvPr id="28723" name="Блок-схема: перфолента 11">
              <a:extLst>
                <a:ext uri="{FF2B5EF4-FFF2-40B4-BE49-F238E27FC236}">
                  <a16:creationId xmlns:a16="http://schemas.microsoft.com/office/drawing/2014/main" id="{1BEDA6C8-826A-4CDF-86F5-58A8E15FEE12}"/>
                </a:ext>
              </a:extLst>
            </p:cNvPr>
            <p:cNvSpPr>
              <a:spLocks noChangeArrowheads="1"/>
            </p:cNvSpPr>
            <p:nvPr/>
          </p:nvSpPr>
          <p:spPr bwMode="auto">
            <a:xfrm>
              <a:off x="3131840" y="2348880"/>
              <a:ext cx="936104" cy="433742"/>
            </a:xfrm>
            <a:prstGeom prst="flowChartPunchedTape">
              <a:avLst/>
            </a:prstGeom>
            <a:solidFill>
              <a:schemeClr val="accent2"/>
            </a:solidFill>
            <a:ln w="38100">
              <a:solidFill>
                <a:schemeClr val="bg1"/>
              </a:solidFill>
              <a:miter lim="800000"/>
              <a:headEnd/>
              <a:tailEnd/>
            </a:ln>
            <a:effectLst>
              <a:outerShdw dist="20000" dir="5400000" rotWithShape="0">
                <a:srgbClr val="808080">
                  <a:alpha val="37999"/>
                </a:srgbClr>
              </a:outerShdw>
            </a:effec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kumimoji="0" lang="ru-RU" altLang="ru-RU" sz="1800">
                <a:solidFill>
                  <a:srgbClr val="FFFFFF"/>
                </a:solidFill>
              </a:endParaRPr>
            </a:p>
          </p:txBody>
        </p:sp>
        <p:cxnSp>
          <p:nvCxnSpPr>
            <p:cNvPr id="28724" name="Прямая соединительная линия 12">
              <a:extLst>
                <a:ext uri="{FF2B5EF4-FFF2-40B4-BE49-F238E27FC236}">
                  <a16:creationId xmlns:a16="http://schemas.microsoft.com/office/drawing/2014/main" id="{061E64DE-E6D6-4CBF-9032-7A6F1C624C1C}"/>
                </a:ext>
              </a:extLst>
            </p:cNvPr>
            <p:cNvCxnSpPr>
              <a:cxnSpLocks noChangeShapeType="1"/>
            </p:cNvCxnSpPr>
            <p:nvPr/>
          </p:nvCxnSpPr>
          <p:spPr bwMode="auto">
            <a:xfrm>
              <a:off x="3131840" y="2420042"/>
              <a:ext cx="0" cy="1080966"/>
            </a:xfrm>
            <a:prstGeom prst="line">
              <a:avLst/>
            </a:prstGeom>
            <a:noFill/>
            <a:ln w="38100">
              <a:solidFill>
                <a:schemeClr val="bg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8678" name="Группа 13">
            <a:extLst>
              <a:ext uri="{FF2B5EF4-FFF2-40B4-BE49-F238E27FC236}">
                <a16:creationId xmlns:a16="http://schemas.microsoft.com/office/drawing/2014/main" id="{853CD424-EA4C-4D3A-9BE9-F5577801714C}"/>
              </a:ext>
            </a:extLst>
          </p:cNvPr>
          <p:cNvGrpSpPr>
            <a:grpSpLocks/>
          </p:cNvGrpSpPr>
          <p:nvPr/>
        </p:nvGrpSpPr>
        <p:grpSpPr bwMode="auto">
          <a:xfrm>
            <a:off x="5591175" y="1484313"/>
            <a:ext cx="439738" cy="539750"/>
            <a:chOff x="3131840" y="2348880"/>
            <a:chExt cx="936104" cy="1152128"/>
          </a:xfrm>
        </p:grpSpPr>
        <p:sp>
          <p:nvSpPr>
            <p:cNvPr id="28721" name="Блок-схема: перфолента 14">
              <a:extLst>
                <a:ext uri="{FF2B5EF4-FFF2-40B4-BE49-F238E27FC236}">
                  <a16:creationId xmlns:a16="http://schemas.microsoft.com/office/drawing/2014/main" id="{9EE01915-FAD3-4F03-9E44-9A0FE0A3D40C}"/>
                </a:ext>
              </a:extLst>
            </p:cNvPr>
            <p:cNvSpPr>
              <a:spLocks noChangeArrowheads="1"/>
            </p:cNvSpPr>
            <p:nvPr/>
          </p:nvSpPr>
          <p:spPr bwMode="auto">
            <a:xfrm>
              <a:off x="3131840" y="2348880"/>
              <a:ext cx="936104" cy="433742"/>
            </a:xfrm>
            <a:prstGeom prst="flowChartPunchedTape">
              <a:avLst/>
            </a:prstGeom>
            <a:solidFill>
              <a:schemeClr val="accent2"/>
            </a:solidFill>
            <a:ln w="38100">
              <a:solidFill>
                <a:schemeClr val="bg1"/>
              </a:solidFill>
              <a:miter lim="800000"/>
              <a:headEnd/>
              <a:tailEnd/>
            </a:ln>
            <a:effectLst>
              <a:outerShdw dist="20000" dir="5400000" rotWithShape="0">
                <a:srgbClr val="808080">
                  <a:alpha val="37999"/>
                </a:srgbClr>
              </a:outerShdw>
            </a:effec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kumimoji="0" lang="ru-RU" altLang="ru-RU" sz="1800">
                <a:solidFill>
                  <a:srgbClr val="FFFFFF"/>
                </a:solidFill>
              </a:endParaRPr>
            </a:p>
          </p:txBody>
        </p:sp>
        <p:cxnSp>
          <p:nvCxnSpPr>
            <p:cNvPr id="28722" name="Прямая соединительная линия 15">
              <a:extLst>
                <a:ext uri="{FF2B5EF4-FFF2-40B4-BE49-F238E27FC236}">
                  <a16:creationId xmlns:a16="http://schemas.microsoft.com/office/drawing/2014/main" id="{547A61E7-9DB7-4E02-9108-68C3A70D6808}"/>
                </a:ext>
              </a:extLst>
            </p:cNvPr>
            <p:cNvCxnSpPr>
              <a:cxnSpLocks noChangeShapeType="1"/>
            </p:cNvCxnSpPr>
            <p:nvPr/>
          </p:nvCxnSpPr>
          <p:spPr bwMode="auto">
            <a:xfrm>
              <a:off x="3131840" y="2420040"/>
              <a:ext cx="0" cy="1080968"/>
            </a:xfrm>
            <a:prstGeom prst="line">
              <a:avLst/>
            </a:prstGeom>
            <a:noFill/>
            <a:ln w="38100">
              <a:solidFill>
                <a:schemeClr val="bg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8679" name="Группа 16">
            <a:extLst>
              <a:ext uri="{FF2B5EF4-FFF2-40B4-BE49-F238E27FC236}">
                <a16:creationId xmlns:a16="http://schemas.microsoft.com/office/drawing/2014/main" id="{BF23E9A5-3A58-40C5-956B-D09EF36884DC}"/>
              </a:ext>
            </a:extLst>
          </p:cNvPr>
          <p:cNvGrpSpPr>
            <a:grpSpLocks/>
          </p:cNvGrpSpPr>
          <p:nvPr/>
        </p:nvGrpSpPr>
        <p:grpSpPr bwMode="auto">
          <a:xfrm>
            <a:off x="5657850" y="1965325"/>
            <a:ext cx="438150" cy="539750"/>
            <a:chOff x="3131840" y="2348880"/>
            <a:chExt cx="936104" cy="1152128"/>
          </a:xfrm>
        </p:grpSpPr>
        <p:sp>
          <p:nvSpPr>
            <p:cNvPr id="28719" name="Блок-схема: перфолента 17">
              <a:extLst>
                <a:ext uri="{FF2B5EF4-FFF2-40B4-BE49-F238E27FC236}">
                  <a16:creationId xmlns:a16="http://schemas.microsoft.com/office/drawing/2014/main" id="{6ABE9F97-5AE6-458A-992B-A29C87585EBB}"/>
                </a:ext>
              </a:extLst>
            </p:cNvPr>
            <p:cNvSpPr>
              <a:spLocks noChangeArrowheads="1"/>
            </p:cNvSpPr>
            <p:nvPr/>
          </p:nvSpPr>
          <p:spPr bwMode="auto">
            <a:xfrm>
              <a:off x="3131840" y="2348880"/>
              <a:ext cx="936104" cy="433742"/>
            </a:xfrm>
            <a:prstGeom prst="flowChartPunchedTape">
              <a:avLst/>
            </a:prstGeom>
            <a:solidFill>
              <a:schemeClr val="accent2"/>
            </a:solidFill>
            <a:ln w="38100">
              <a:solidFill>
                <a:schemeClr val="bg1"/>
              </a:solidFill>
              <a:miter lim="800000"/>
              <a:headEnd/>
              <a:tailEnd/>
            </a:ln>
            <a:effectLst>
              <a:outerShdw dist="20000" dir="5400000" rotWithShape="0">
                <a:srgbClr val="808080">
                  <a:alpha val="37999"/>
                </a:srgbClr>
              </a:outerShdw>
            </a:effec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kumimoji="0" lang="ru-RU" altLang="ru-RU" sz="1800">
                <a:solidFill>
                  <a:srgbClr val="FFFFFF"/>
                </a:solidFill>
              </a:endParaRPr>
            </a:p>
          </p:txBody>
        </p:sp>
        <p:cxnSp>
          <p:nvCxnSpPr>
            <p:cNvPr id="28720" name="Прямая соединительная линия 18">
              <a:extLst>
                <a:ext uri="{FF2B5EF4-FFF2-40B4-BE49-F238E27FC236}">
                  <a16:creationId xmlns:a16="http://schemas.microsoft.com/office/drawing/2014/main" id="{76CA6263-468B-4B5F-86DC-5D05661C0A57}"/>
                </a:ext>
              </a:extLst>
            </p:cNvPr>
            <p:cNvCxnSpPr>
              <a:cxnSpLocks noChangeShapeType="1"/>
            </p:cNvCxnSpPr>
            <p:nvPr/>
          </p:nvCxnSpPr>
          <p:spPr bwMode="auto">
            <a:xfrm>
              <a:off x="3131840" y="2420042"/>
              <a:ext cx="0" cy="1080966"/>
            </a:xfrm>
            <a:prstGeom prst="line">
              <a:avLst/>
            </a:prstGeom>
            <a:noFill/>
            <a:ln w="38100">
              <a:solidFill>
                <a:schemeClr val="bg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8680" name="Группа 19">
            <a:extLst>
              <a:ext uri="{FF2B5EF4-FFF2-40B4-BE49-F238E27FC236}">
                <a16:creationId xmlns:a16="http://schemas.microsoft.com/office/drawing/2014/main" id="{84F04640-2CB9-4EDB-97EF-CDBC01467A22}"/>
              </a:ext>
            </a:extLst>
          </p:cNvPr>
          <p:cNvGrpSpPr>
            <a:grpSpLocks/>
          </p:cNvGrpSpPr>
          <p:nvPr/>
        </p:nvGrpSpPr>
        <p:grpSpPr bwMode="auto">
          <a:xfrm>
            <a:off x="5153025" y="1646238"/>
            <a:ext cx="438150" cy="539750"/>
            <a:chOff x="3131840" y="2348880"/>
            <a:chExt cx="936104" cy="1152128"/>
          </a:xfrm>
        </p:grpSpPr>
        <p:sp>
          <p:nvSpPr>
            <p:cNvPr id="28717" name="Блок-схема: перфолента 20">
              <a:extLst>
                <a:ext uri="{FF2B5EF4-FFF2-40B4-BE49-F238E27FC236}">
                  <a16:creationId xmlns:a16="http://schemas.microsoft.com/office/drawing/2014/main" id="{98DFC1DD-090A-4CF3-ACE4-B67C6CB92E66}"/>
                </a:ext>
              </a:extLst>
            </p:cNvPr>
            <p:cNvSpPr>
              <a:spLocks noChangeArrowheads="1"/>
            </p:cNvSpPr>
            <p:nvPr/>
          </p:nvSpPr>
          <p:spPr bwMode="auto">
            <a:xfrm>
              <a:off x="3131840" y="2348880"/>
              <a:ext cx="936104" cy="433742"/>
            </a:xfrm>
            <a:prstGeom prst="flowChartPunchedTape">
              <a:avLst/>
            </a:prstGeom>
            <a:solidFill>
              <a:schemeClr val="accent2"/>
            </a:solidFill>
            <a:ln w="38100">
              <a:solidFill>
                <a:schemeClr val="bg1"/>
              </a:solidFill>
              <a:miter lim="800000"/>
              <a:headEnd/>
              <a:tailEnd/>
            </a:ln>
            <a:effectLst>
              <a:outerShdw dist="20000" dir="5400000" rotWithShape="0">
                <a:srgbClr val="808080">
                  <a:alpha val="37999"/>
                </a:srgbClr>
              </a:outerShdw>
            </a:effec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kumimoji="0" lang="ru-RU" altLang="ru-RU" sz="1800">
                <a:solidFill>
                  <a:srgbClr val="FFFFFF"/>
                </a:solidFill>
              </a:endParaRPr>
            </a:p>
          </p:txBody>
        </p:sp>
        <p:cxnSp>
          <p:nvCxnSpPr>
            <p:cNvPr id="28718" name="Прямая соединительная линия 21">
              <a:extLst>
                <a:ext uri="{FF2B5EF4-FFF2-40B4-BE49-F238E27FC236}">
                  <a16:creationId xmlns:a16="http://schemas.microsoft.com/office/drawing/2014/main" id="{07823387-948A-42A6-B524-FC18FF6B0709}"/>
                </a:ext>
              </a:extLst>
            </p:cNvPr>
            <p:cNvCxnSpPr>
              <a:cxnSpLocks noChangeShapeType="1"/>
            </p:cNvCxnSpPr>
            <p:nvPr/>
          </p:nvCxnSpPr>
          <p:spPr bwMode="auto">
            <a:xfrm>
              <a:off x="3131840" y="2420040"/>
              <a:ext cx="0" cy="1080968"/>
            </a:xfrm>
            <a:prstGeom prst="line">
              <a:avLst/>
            </a:prstGeom>
            <a:noFill/>
            <a:ln w="38100">
              <a:solidFill>
                <a:schemeClr val="bg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8681" name="Группа 22">
            <a:extLst>
              <a:ext uri="{FF2B5EF4-FFF2-40B4-BE49-F238E27FC236}">
                <a16:creationId xmlns:a16="http://schemas.microsoft.com/office/drawing/2014/main" id="{91618C71-5423-4B45-8D4A-28346D15EFCF}"/>
              </a:ext>
            </a:extLst>
          </p:cNvPr>
          <p:cNvGrpSpPr>
            <a:grpSpLocks/>
          </p:cNvGrpSpPr>
          <p:nvPr/>
        </p:nvGrpSpPr>
        <p:grpSpPr bwMode="auto">
          <a:xfrm>
            <a:off x="6456363" y="4581525"/>
            <a:ext cx="438150" cy="539750"/>
            <a:chOff x="3131840" y="2348880"/>
            <a:chExt cx="936104" cy="1152128"/>
          </a:xfrm>
        </p:grpSpPr>
        <p:sp>
          <p:nvSpPr>
            <p:cNvPr id="28715" name="Блок-схема: перфолента 23">
              <a:extLst>
                <a:ext uri="{FF2B5EF4-FFF2-40B4-BE49-F238E27FC236}">
                  <a16:creationId xmlns:a16="http://schemas.microsoft.com/office/drawing/2014/main" id="{18ED3B02-AF05-41B2-AF93-3E7722AAC306}"/>
                </a:ext>
              </a:extLst>
            </p:cNvPr>
            <p:cNvSpPr>
              <a:spLocks noChangeArrowheads="1"/>
            </p:cNvSpPr>
            <p:nvPr/>
          </p:nvSpPr>
          <p:spPr bwMode="auto">
            <a:xfrm>
              <a:off x="3131840" y="2348880"/>
              <a:ext cx="936104" cy="433742"/>
            </a:xfrm>
            <a:prstGeom prst="flowChartPunchedTape">
              <a:avLst/>
            </a:prstGeom>
            <a:solidFill>
              <a:srgbClr val="4BACC6"/>
            </a:solidFill>
            <a:ln w="38100">
              <a:solidFill>
                <a:schemeClr val="bg1"/>
              </a:solidFill>
              <a:miter lim="800000"/>
              <a:headEnd/>
              <a:tailEnd/>
            </a:ln>
            <a:effectLst>
              <a:outerShdw dist="20000" dir="5400000" rotWithShape="0">
                <a:srgbClr val="808080">
                  <a:alpha val="37999"/>
                </a:srgbClr>
              </a:outerShdw>
            </a:effec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kumimoji="0" lang="ru-RU" altLang="ru-RU" sz="1800">
                <a:solidFill>
                  <a:srgbClr val="FFFFFF"/>
                </a:solidFill>
              </a:endParaRPr>
            </a:p>
          </p:txBody>
        </p:sp>
        <p:cxnSp>
          <p:nvCxnSpPr>
            <p:cNvPr id="28716" name="Прямая соединительная линия 24">
              <a:extLst>
                <a:ext uri="{FF2B5EF4-FFF2-40B4-BE49-F238E27FC236}">
                  <a16:creationId xmlns:a16="http://schemas.microsoft.com/office/drawing/2014/main" id="{04E7DA0A-E5C3-47EA-B8A3-AC7C96D2CD41}"/>
                </a:ext>
              </a:extLst>
            </p:cNvPr>
            <p:cNvCxnSpPr>
              <a:cxnSpLocks noChangeShapeType="1"/>
            </p:cNvCxnSpPr>
            <p:nvPr/>
          </p:nvCxnSpPr>
          <p:spPr bwMode="auto">
            <a:xfrm>
              <a:off x="3131840" y="2420042"/>
              <a:ext cx="0" cy="1080966"/>
            </a:xfrm>
            <a:prstGeom prst="line">
              <a:avLst/>
            </a:prstGeom>
            <a:noFill/>
            <a:ln w="38100">
              <a:solidFill>
                <a:schemeClr val="bg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8682" name="Группа 25">
            <a:extLst>
              <a:ext uri="{FF2B5EF4-FFF2-40B4-BE49-F238E27FC236}">
                <a16:creationId xmlns:a16="http://schemas.microsoft.com/office/drawing/2014/main" id="{5189DD3E-FAD1-4ADA-BBC9-C3A0ABCF82A4}"/>
              </a:ext>
            </a:extLst>
          </p:cNvPr>
          <p:cNvGrpSpPr>
            <a:grpSpLocks/>
          </p:cNvGrpSpPr>
          <p:nvPr/>
        </p:nvGrpSpPr>
        <p:grpSpPr bwMode="auto">
          <a:xfrm>
            <a:off x="5486400" y="4081464"/>
            <a:ext cx="439738" cy="541337"/>
            <a:chOff x="3131840" y="2348880"/>
            <a:chExt cx="936104" cy="1152128"/>
          </a:xfrm>
        </p:grpSpPr>
        <p:sp>
          <p:nvSpPr>
            <p:cNvPr id="28713" name="Блок-схема: перфолента 26">
              <a:extLst>
                <a:ext uri="{FF2B5EF4-FFF2-40B4-BE49-F238E27FC236}">
                  <a16:creationId xmlns:a16="http://schemas.microsoft.com/office/drawing/2014/main" id="{724E5E7B-7988-41A1-82B2-89993708E09F}"/>
                </a:ext>
              </a:extLst>
            </p:cNvPr>
            <p:cNvSpPr>
              <a:spLocks noChangeArrowheads="1"/>
            </p:cNvSpPr>
            <p:nvPr/>
          </p:nvSpPr>
          <p:spPr bwMode="auto">
            <a:xfrm>
              <a:off x="3131840" y="2348880"/>
              <a:ext cx="936104" cy="432471"/>
            </a:xfrm>
            <a:prstGeom prst="flowChartPunchedTape">
              <a:avLst/>
            </a:prstGeom>
            <a:solidFill>
              <a:srgbClr val="4BACC6"/>
            </a:solidFill>
            <a:ln w="38100">
              <a:solidFill>
                <a:schemeClr val="bg1"/>
              </a:solidFill>
              <a:miter lim="800000"/>
              <a:headEnd/>
              <a:tailEnd/>
            </a:ln>
            <a:effectLst>
              <a:outerShdw dist="20000" dir="5400000" rotWithShape="0">
                <a:srgbClr val="808080">
                  <a:alpha val="37999"/>
                </a:srgbClr>
              </a:outerShdw>
            </a:effec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kumimoji="0" lang="ru-RU" altLang="ru-RU" sz="1800">
                <a:solidFill>
                  <a:srgbClr val="FFFFFF"/>
                </a:solidFill>
              </a:endParaRPr>
            </a:p>
          </p:txBody>
        </p:sp>
        <p:cxnSp>
          <p:nvCxnSpPr>
            <p:cNvPr id="28714" name="Прямая соединительная линия 27">
              <a:extLst>
                <a:ext uri="{FF2B5EF4-FFF2-40B4-BE49-F238E27FC236}">
                  <a16:creationId xmlns:a16="http://schemas.microsoft.com/office/drawing/2014/main" id="{0EA64776-A8D3-49EF-B893-4B2C94C50E6C}"/>
                </a:ext>
              </a:extLst>
            </p:cNvPr>
            <p:cNvCxnSpPr>
              <a:cxnSpLocks noChangeShapeType="1"/>
            </p:cNvCxnSpPr>
            <p:nvPr/>
          </p:nvCxnSpPr>
          <p:spPr bwMode="auto">
            <a:xfrm>
              <a:off x="3131840" y="2419831"/>
              <a:ext cx="0" cy="1081177"/>
            </a:xfrm>
            <a:prstGeom prst="line">
              <a:avLst/>
            </a:prstGeom>
            <a:noFill/>
            <a:ln w="38100">
              <a:solidFill>
                <a:schemeClr val="bg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8683" name="Группа 28">
            <a:extLst>
              <a:ext uri="{FF2B5EF4-FFF2-40B4-BE49-F238E27FC236}">
                <a16:creationId xmlns:a16="http://schemas.microsoft.com/office/drawing/2014/main" id="{5C1408A4-2005-4E9D-B183-078AE763A4F3}"/>
              </a:ext>
            </a:extLst>
          </p:cNvPr>
          <p:cNvGrpSpPr>
            <a:grpSpLocks/>
          </p:cNvGrpSpPr>
          <p:nvPr/>
        </p:nvGrpSpPr>
        <p:grpSpPr bwMode="auto">
          <a:xfrm>
            <a:off x="5657850" y="4622800"/>
            <a:ext cx="438150" cy="539750"/>
            <a:chOff x="3131840" y="2348880"/>
            <a:chExt cx="936104" cy="1152128"/>
          </a:xfrm>
        </p:grpSpPr>
        <p:sp>
          <p:nvSpPr>
            <p:cNvPr id="28711" name="Блок-схема: перфолента 29">
              <a:extLst>
                <a:ext uri="{FF2B5EF4-FFF2-40B4-BE49-F238E27FC236}">
                  <a16:creationId xmlns:a16="http://schemas.microsoft.com/office/drawing/2014/main" id="{33344614-F426-4A91-BF99-E4F1DEAD9FF2}"/>
                </a:ext>
              </a:extLst>
            </p:cNvPr>
            <p:cNvSpPr>
              <a:spLocks noChangeArrowheads="1"/>
            </p:cNvSpPr>
            <p:nvPr/>
          </p:nvSpPr>
          <p:spPr bwMode="auto">
            <a:xfrm>
              <a:off x="3131840" y="2348880"/>
              <a:ext cx="936104" cy="433742"/>
            </a:xfrm>
            <a:prstGeom prst="flowChartPunchedTape">
              <a:avLst/>
            </a:prstGeom>
            <a:solidFill>
              <a:srgbClr val="4BACC6"/>
            </a:solidFill>
            <a:ln w="38100">
              <a:solidFill>
                <a:schemeClr val="bg1"/>
              </a:solidFill>
              <a:miter lim="800000"/>
              <a:headEnd/>
              <a:tailEnd/>
            </a:ln>
            <a:effectLst>
              <a:outerShdw dist="20000" dir="5400000" rotWithShape="0">
                <a:srgbClr val="808080">
                  <a:alpha val="37999"/>
                </a:srgbClr>
              </a:outerShdw>
            </a:effec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kumimoji="0" lang="ru-RU" altLang="ru-RU" sz="1800">
                <a:solidFill>
                  <a:srgbClr val="FFFFFF"/>
                </a:solidFill>
              </a:endParaRPr>
            </a:p>
          </p:txBody>
        </p:sp>
        <p:cxnSp>
          <p:nvCxnSpPr>
            <p:cNvPr id="28712" name="Прямая соединительная линия 30">
              <a:extLst>
                <a:ext uri="{FF2B5EF4-FFF2-40B4-BE49-F238E27FC236}">
                  <a16:creationId xmlns:a16="http://schemas.microsoft.com/office/drawing/2014/main" id="{77243EE2-E86F-48B4-8AEF-65EFCB210E6B}"/>
                </a:ext>
              </a:extLst>
            </p:cNvPr>
            <p:cNvCxnSpPr>
              <a:cxnSpLocks noChangeShapeType="1"/>
            </p:cNvCxnSpPr>
            <p:nvPr/>
          </p:nvCxnSpPr>
          <p:spPr bwMode="auto">
            <a:xfrm>
              <a:off x="3131840" y="2420042"/>
              <a:ext cx="0" cy="1080966"/>
            </a:xfrm>
            <a:prstGeom prst="line">
              <a:avLst/>
            </a:prstGeom>
            <a:noFill/>
            <a:ln w="38100">
              <a:solidFill>
                <a:schemeClr val="bg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8684" name="Группа 31">
            <a:extLst>
              <a:ext uri="{FF2B5EF4-FFF2-40B4-BE49-F238E27FC236}">
                <a16:creationId xmlns:a16="http://schemas.microsoft.com/office/drawing/2014/main" id="{84A6514B-9DF7-461C-A8EA-5236D8AD71A3}"/>
              </a:ext>
            </a:extLst>
          </p:cNvPr>
          <p:cNvGrpSpPr>
            <a:grpSpLocks/>
          </p:cNvGrpSpPr>
          <p:nvPr/>
        </p:nvGrpSpPr>
        <p:grpSpPr bwMode="auto">
          <a:xfrm>
            <a:off x="8256588" y="4014788"/>
            <a:ext cx="438150" cy="539750"/>
            <a:chOff x="3131840" y="2348880"/>
            <a:chExt cx="936104" cy="1152128"/>
          </a:xfrm>
        </p:grpSpPr>
        <p:sp>
          <p:nvSpPr>
            <p:cNvPr id="28709" name="Блок-схема: перфолента 32">
              <a:extLst>
                <a:ext uri="{FF2B5EF4-FFF2-40B4-BE49-F238E27FC236}">
                  <a16:creationId xmlns:a16="http://schemas.microsoft.com/office/drawing/2014/main" id="{486AABF6-1A6F-431B-BD89-6997C1BBC7B7}"/>
                </a:ext>
              </a:extLst>
            </p:cNvPr>
            <p:cNvSpPr>
              <a:spLocks noChangeArrowheads="1"/>
            </p:cNvSpPr>
            <p:nvPr/>
          </p:nvSpPr>
          <p:spPr bwMode="auto">
            <a:xfrm>
              <a:off x="3131840" y="2348880"/>
              <a:ext cx="936104" cy="433742"/>
            </a:xfrm>
            <a:prstGeom prst="flowChartPunchedTape">
              <a:avLst/>
            </a:prstGeom>
            <a:solidFill>
              <a:srgbClr val="4BACC6"/>
            </a:solidFill>
            <a:ln w="38100">
              <a:solidFill>
                <a:schemeClr val="bg1"/>
              </a:solidFill>
              <a:miter lim="800000"/>
              <a:headEnd/>
              <a:tailEnd/>
            </a:ln>
            <a:effectLst>
              <a:outerShdw dist="20000" dir="5400000" rotWithShape="0">
                <a:srgbClr val="808080">
                  <a:alpha val="37999"/>
                </a:srgbClr>
              </a:outerShdw>
            </a:effec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kumimoji="0" lang="ru-RU" altLang="ru-RU" sz="1800">
                <a:solidFill>
                  <a:srgbClr val="FFFFFF"/>
                </a:solidFill>
              </a:endParaRPr>
            </a:p>
          </p:txBody>
        </p:sp>
        <p:cxnSp>
          <p:nvCxnSpPr>
            <p:cNvPr id="28710" name="Прямая соединительная линия 33">
              <a:extLst>
                <a:ext uri="{FF2B5EF4-FFF2-40B4-BE49-F238E27FC236}">
                  <a16:creationId xmlns:a16="http://schemas.microsoft.com/office/drawing/2014/main" id="{DE3F749E-0024-4577-A61A-DDBF90DFE4AB}"/>
                </a:ext>
              </a:extLst>
            </p:cNvPr>
            <p:cNvCxnSpPr>
              <a:cxnSpLocks noChangeShapeType="1"/>
            </p:cNvCxnSpPr>
            <p:nvPr/>
          </p:nvCxnSpPr>
          <p:spPr bwMode="auto">
            <a:xfrm>
              <a:off x="3131840" y="2420040"/>
              <a:ext cx="0" cy="1080968"/>
            </a:xfrm>
            <a:prstGeom prst="line">
              <a:avLst/>
            </a:prstGeom>
            <a:noFill/>
            <a:ln w="38100">
              <a:solidFill>
                <a:schemeClr val="bg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8685" name="Группа 34">
            <a:extLst>
              <a:ext uri="{FF2B5EF4-FFF2-40B4-BE49-F238E27FC236}">
                <a16:creationId xmlns:a16="http://schemas.microsoft.com/office/drawing/2014/main" id="{82AA5377-2844-4F89-99C9-D4565D1CB5B8}"/>
              </a:ext>
            </a:extLst>
          </p:cNvPr>
          <p:cNvGrpSpPr>
            <a:grpSpLocks/>
          </p:cNvGrpSpPr>
          <p:nvPr/>
        </p:nvGrpSpPr>
        <p:grpSpPr bwMode="auto">
          <a:xfrm>
            <a:off x="4800600" y="4683125"/>
            <a:ext cx="438150" cy="539750"/>
            <a:chOff x="3131840" y="2348880"/>
            <a:chExt cx="936104" cy="1152128"/>
          </a:xfrm>
        </p:grpSpPr>
        <p:sp>
          <p:nvSpPr>
            <p:cNvPr id="28707" name="Блок-схема: перфолента 35">
              <a:extLst>
                <a:ext uri="{FF2B5EF4-FFF2-40B4-BE49-F238E27FC236}">
                  <a16:creationId xmlns:a16="http://schemas.microsoft.com/office/drawing/2014/main" id="{1277649A-60D6-4357-BFDA-E51545D1C3CC}"/>
                </a:ext>
              </a:extLst>
            </p:cNvPr>
            <p:cNvSpPr>
              <a:spLocks noChangeArrowheads="1"/>
            </p:cNvSpPr>
            <p:nvPr/>
          </p:nvSpPr>
          <p:spPr bwMode="auto">
            <a:xfrm>
              <a:off x="3131840" y="2348880"/>
              <a:ext cx="936104" cy="433742"/>
            </a:xfrm>
            <a:prstGeom prst="flowChartPunchedTape">
              <a:avLst/>
            </a:prstGeom>
            <a:solidFill>
              <a:srgbClr val="4BACC6"/>
            </a:solidFill>
            <a:ln w="38100">
              <a:solidFill>
                <a:schemeClr val="bg1"/>
              </a:solidFill>
              <a:miter lim="800000"/>
              <a:headEnd/>
              <a:tailEnd/>
            </a:ln>
            <a:effectLst>
              <a:outerShdw dist="20000" dir="5400000" rotWithShape="0">
                <a:srgbClr val="808080">
                  <a:alpha val="37999"/>
                </a:srgbClr>
              </a:outerShdw>
            </a:effec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kumimoji="0" lang="ru-RU" altLang="ru-RU" sz="1800">
                <a:solidFill>
                  <a:srgbClr val="FFFFFF"/>
                </a:solidFill>
              </a:endParaRPr>
            </a:p>
          </p:txBody>
        </p:sp>
        <p:cxnSp>
          <p:nvCxnSpPr>
            <p:cNvPr id="28708" name="Прямая соединительная линия 36">
              <a:extLst>
                <a:ext uri="{FF2B5EF4-FFF2-40B4-BE49-F238E27FC236}">
                  <a16:creationId xmlns:a16="http://schemas.microsoft.com/office/drawing/2014/main" id="{C26BF8DA-ABA3-4AD6-9A60-5E3900F6C85C}"/>
                </a:ext>
              </a:extLst>
            </p:cNvPr>
            <p:cNvCxnSpPr>
              <a:cxnSpLocks noChangeShapeType="1"/>
            </p:cNvCxnSpPr>
            <p:nvPr/>
          </p:nvCxnSpPr>
          <p:spPr bwMode="auto">
            <a:xfrm>
              <a:off x="3131840" y="2420042"/>
              <a:ext cx="0" cy="1080966"/>
            </a:xfrm>
            <a:prstGeom prst="line">
              <a:avLst/>
            </a:prstGeom>
            <a:noFill/>
            <a:ln w="38100">
              <a:solidFill>
                <a:schemeClr val="bg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8686" name="Группа 37">
            <a:extLst>
              <a:ext uri="{FF2B5EF4-FFF2-40B4-BE49-F238E27FC236}">
                <a16:creationId xmlns:a16="http://schemas.microsoft.com/office/drawing/2014/main" id="{75614970-2BE7-4E23-B70B-7238D54A6CAF}"/>
              </a:ext>
            </a:extLst>
          </p:cNvPr>
          <p:cNvGrpSpPr>
            <a:grpSpLocks/>
          </p:cNvGrpSpPr>
          <p:nvPr/>
        </p:nvGrpSpPr>
        <p:grpSpPr bwMode="auto">
          <a:xfrm>
            <a:off x="5153025" y="2554288"/>
            <a:ext cx="438150" cy="539750"/>
            <a:chOff x="3131840" y="2348880"/>
            <a:chExt cx="936104" cy="1152128"/>
          </a:xfrm>
        </p:grpSpPr>
        <p:sp>
          <p:nvSpPr>
            <p:cNvPr id="28705" name="Блок-схема: перфолента 38">
              <a:extLst>
                <a:ext uri="{FF2B5EF4-FFF2-40B4-BE49-F238E27FC236}">
                  <a16:creationId xmlns:a16="http://schemas.microsoft.com/office/drawing/2014/main" id="{746D25C5-B856-4202-BE85-71339E36E10C}"/>
                </a:ext>
              </a:extLst>
            </p:cNvPr>
            <p:cNvSpPr>
              <a:spLocks noChangeArrowheads="1"/>
            </p:cNvSpPr>
            <p:nvPr/>
          </p:nvSpPr>
          <p:spPr bwMode="auto">
            <a:xfrm>
              <a:off x="3131840" y="2348880"/>
              <a:ext cx="936104" cy="433742"/>
            </a:xfrm>
            <a:prstGeom prst="flowChartPunchedTape">
              <a:avLst/>
            </a:prstGeom>
            <a:solidFill>
              <a:srgbClr val="4BACC6"/>
            </a:solidFill>
            <a:ln w="38100">
              <a:solidFill>
                <a:schemeClr val="bg1"/>
              </a:solidFill>
              <a:miter lim="800000"/>
              <a:headEnd/>
              <a:tailEnd/>
            </a:ln>
            <a:effectLst>
              <a:outerShdw dist="20000" dir="5400000" rotWithShape="0">
                <a:srgbClr val="808080">
                  <a:alpha val="37999"/>
                </a:srgbClr>
              </a:outerShdw>
            </a:effec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kumimoji="0" lang="ru-RU" altLang="ru-RU" sz="1800">
                <a:solidFill>
                  <a:srgbClr val="FFFFFF"/>
                </a:solidFill>
              </a:endParaRPr>
            </a:p>
          </p:txBody>
        </p:sp>
        <p:cxnSp>
          <p:nvCxnSpPr>
            <p:cNvPr id="28706" name="Прямая соединительная линия 39">
              <a:extLst>
                <a:ext uri="{FF2B5EF4-FFF2-40B4-BE49-F238E27FC236}">
                  <a16:creationId xmlns:a16="http://schemas.microsoft.com/office/drawing/2014/main" id="{F594C4AB-BD48-45CA-A63D-6377631C69E8}"/>
                </a:ext>
              </a:extLst>
            </p:cNvPr>
            <p:cNvCxnSpPr>
              <a:cxnSpLocks noChangeShapeType="1"/>
            </p:cNvCxnSpPr>
            <p:nvPr/>
          </p:nvCxnSpPr>
          <p:spPr bwMode="auto">
            <a:xfrm>
              <a:off x="3131840" y="2420040"/>
              <a:ext cx="0" cy="1080968"/>
            </a:xfrm>
            <a:prstGeom prst="line">
              <a:avLst/>
            </a:prstGeom>
            <a:noFill/>
            <a:ln w="38100">
              <a:solidFill>
                <a:schemeClr val="bg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8687" name="Группа 40">
            <a:extLst>
              <a:ext uri="{FF2B5EF4-FFF2-40B4-BE49-F238E27FC236}">
                <a16:creationId xmlns:a16="http://schemas.microsoft.com/office/drawing/2014/main" id="{8C62A138-6A41-4ECA-B461-80C9ACD5A8EF}"/>
              </a:ext>
            </a:extLst>
          </p:cNvPr>
          <p:cNvGrpSpPr>
            <a:grpSpLocks/>
          </p:cNvGrpSpPr>
          <p:nvPr/>
        </p:nvGrpSpPr>
        <p:grpSpPr bwMode="auto">
          <a:xfrm>
            <a:off x="5286375" y="2224089"/>
            <a:ext cx="439738" cy="541337"/>
            <a:chOff x="3131840" y="2348880"/>
            <a:chExt cx="936104" cy="1152128"/>
          </a:xfrm>
        </p:grpSpPr>
        <p:sp>
          <p:nvSpPr>
            <p:cNvPr id="28703" name="Блок-схема: перфолента 41">
              <a:extLst>
                <a:ext uri="{FF2B5EF4-FFF2-40B4-BE49-F238E27FC236}">
                  <a16:creationId xmlns:a16="http://schemas.microsoft.com/office/drawing/2014/main" id="{78633D48-926D-48CC-BD61-DF6D017034D0}"/>
                </a:ext>
              </a:extLst>
            </p:cNvPr>
            <p:cNvSpPr>
              <a:spLocks noChangeArrowheads="1"/>
            </p:cNvSpPr>
            <p:nvPr/>
          </p:nvSpPr>
          <p:spPr bwMode="auto">
            <a:xfrm>
              <a:off x="3131840" y="2348880"/>
              <a:ext cx="936104" cy="432471"/>
            </a:xfrm>
            <a:prstGeom prst="flowChartPunchedTape">
              <a:avLst/>
            </a:prstGeom>
            <a:solidFill>
              <a:srgbClr val="4BACC6"/>
            </a:solidFill>
            <a:ln w="38100">
              <a:solidFill>
                <a:schemeClr val="bg1"/>
              </a:solidFill>
              <a:miter lim="800000"/>
              <a:headEnd/>
              <a:tailEnd/>
            </a:ln>
            <a:effectLst>
              <a:outerShdw dist="20000" dir="5400000" rotWithShape="0">
                <a:srgbClr val="808080">
                  <a:alpha val="37999"/>
                </a:srgbClr>
              </a:outerShdw>
            </a:effec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kumimoji="0" lang="ru-RU" altLang="ru-RU" sz="1800">
                <a:solidFill>
                  <a:srgbClr val="FFFFFF"/>
                </a:solidFill>
              </a:endParaRPr>
            </a:p>
          </p:txBody>
        </p:sp>
        <p:cxnSp>
          <p:nvCxnSpPr>
            <p:cNvPr id="28704" name="Прямая соединительная линия 42">
              <a:extLst>
                <a:ext uri="{FF2B5EF4-FFF2-40B4-BE49-F238E27FC236}">
                  <a16:creationId xmlns:a16="http://schemas.microsoft.com/office/drawing/2014/main" id="{E1D2ACD0-B6BF-439A-90E6-51F1BC3A867D}"/>
                </a:ext>
              </a:extLst>
            </p:cNvPr>
            <p:cNvCxnSpPr>
              <a:cxnSpLocks noChangeShapeType="1"/>
            </p:cNvCxnSpPr>
            <p:nvPr/>
          </p:nvCxnSpPr>
          <p:spPr bwMode="auto">
            <a:xfrm>
              <a:off x="3131840" y="2419831"/>
              <a:ext cx="0" cy="1081177"/>
            </a:xfrm>
            <a:prstGeom prst="line">
              <a:avLst/>
            </a:prstGeom>
            <a:noFill/>
            <a:ln w="38100">
              <a:solidFill>
                <a:schemeClr val="bg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8688" name="Группа 43">
            <a:extLst>
              <a:ext uri="{FF2B5EF4-FFF2-40B4-BE49-F238E27FC236}">
                <a16:creationId xmlns:a16="http://schemas.microsoft.com/office/drawing/2014/main" id="{5032CF9B-4510-4F57-8F27-8439840CD44A}"/>
              </a:ext>
            </a:extLst>
          </p:cNvPr>
          <p:cNvGrpSpPr>
            <a:grpSpLocks/>
          </p:cNvGrpSpPr>
          <p:nvPr/>
        </p:nvGrpSpPr>
        <p:grpSpPr bwMode="auto">
          <a:xfrm>
            <a:off x="6481764" y="1306513"/>
            <a:ext cx="439737" cy="539750"/>
            <a:chOff x="3131840" y="2348880"/>
            <a:chExt cx="936104" cy="1152128"/>
          </a:xfrm>
        </p:grpSpPr>
        <p:sp>
          <p:nvSpPr>
            <p:cNvPr id="28701" name="Блок-схема: перфолента 44">
              <a:extLst>
                <a:ext uri="{FF2B5EF4-FFF2-40B4-BE49-F238E27FC236}">
                  <a16:creationId xmlns:a16="http://schemas.microsoft.com/office/drawing/2014/main" id="{4C5468D2-F450-44AB-8CAA-7E1F00B5FE8E}"/>
                </a:ext>
              </a:extLst>
            </p:cNvPr>
            <p:cNvSpPr>
              <a:spLocks noChangeArrowheads="1"/>
            </p:cNvSpPr>
            <p:nvPr/>
          </p:nvSpPr>
          <p:spPr bwMode="auto">
            <a:xfrm>
              <a:off x="3131840" y="2348880"/>
              <a:ext cx="936104" cy="433742"/>
            </a:xfrm>
            <a:prstGeom prst="flowChartPunchedTape">
              <a:avLst/>
            </a:prstGeom>
            <a:solidFill>
              <a:srgbClr val="4BACC6"/>
            </a:solidFill>
            <a:ln w="38100">
              <a:solidFill>
                <a:schemeClr val="bg1"/>
              </a:solidFill>
              <a:miter lim="800000"/>
              <a:headEnd/>
              <a:tailEnd/>
            </a:ln>
            <a:effectLst>
              <a:outerShdw dist="20000" dir="5400000" rotWithShape="0">
                <a:srgbClr val="808080">
                  <a:alpha val="37999"/>
                </a:srgbClr>
              </a:outerShdw>
            </a:effec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kumimoji="0" lang="ru-RU" altLang="ru-RU" sz="1800">
                <a:solidFill>
                  <a:srgbClr val="FFFFFF"/>
                </a:solidFill>
              </a:endParaRPr>
            </a:p>
          </p:txBody>
        </p:sp>
        <p:cxnSp>
          <p:nvCxnSpPr>
            <p:cNvPr id="28702" name="Прямая соединительная линия 45">
              <a:extLst>
                <a:ext uri="{FF2B5EF4-FFF2-40B4-BE49-F238E27FC236}">
                  <a16:creationId xmlns:a16="http://schemas.microsoft.com/office/drawing/2014/main" id="{09447DF4-ABAE-409D-8A40-D1590FFB3344}"/>
                </a:ext>
              </a:extLst>
            </p:cNvPr>
            <p:cNvCxnSpPr>
              <a:cxnSpLocks noChangeShapeType="1"/>
            </p:cNvCxnSpPr>
            <p:nvPr/>
          </p:nvCxnSpPr>
          <p:spPr bwMode="auto">
            <a:xfrm>
              <a:off x="3131840" y="2420040"/>
              <a:ext cx="0" cy="1080968"/>
            </a:xfrm>
            <a:prstGeom prst="line">
              <a:avLst/>
            </a:prstGeom>
            <a:noFill/>
            <a:ln w="38100">
              <a:solidFill>
                <a:schemeClr val="bg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8689" name="Группа 46">
            <a:extLst>
              <a:ext uri="{FF2B5EF4-FFF2-40B4-BE49-F238E27FC236}">
                <a16:creationId xmlns:a16="http://schemas.microsoft.com/office/drawing/2014/main" id="{B4564687-3F3A-48F1-B7AD-1C1F952C6626}"/>
              </a:ext>
            </a:extLst>
          </p:cNvPr>
          <p:cNvGrpSpPr>
            <a:grpSpLocks/>
          </p:cNvGrpSpPr>
          <p:nvPr/>
        </p:nvGrpSpPr>
        <p:grpSpPr bwMode="auto">
          <a:xfrm>
            <a:off x="6030913" y="969963"/>
            <a:ext cx="438150" cy="539750"/>
            <a:chOff x="3131840" y="2348880"/>
            <a:chExt cx="936104" cy="1152128"/>
          </a:xfrm>
        </p:grpSpPr>
        <p:sp>
          <p:nvSpPr>
            <p:cNvPr id="28699" name="Блок-схема: перфолента 47">
              <a:extLst>
                <a:ext uri="{FF2B5EF4-FFF2-40B4-BE49-F238E27FC236}">
                  <a16:creationId xmlns:a16="http://schemas.microsoft.com/office/drawing/2014/main" id="{FEA571E5-5045-4699-897C-D8F8E46CEBB1}"/>
                </a:ext>
              </a:extLst>
            </p:cNvPr>
            <p:cNvSpPr>
              <a:spLocks noChangeArrowheads="1"/>
            </p:cNvSpPr>
            <p:nvPr/>
          </p:nvSpPr>
          <p:spPr bwMode="auto">
            <a:xfrm>
              <a:off x="3131840" y="2348880"/>
              <a:ext cx="936104" cy="433742"/>
            </a:xfrm>
            <a:prstGeom prst="flowChartPunchedTape">
              <a:avLst/>
            </a:prstGeom>
            <a:solidFill>
              <a:srgbClr val="4BACC6"/>
            </a:solidFill>
            <a:ln w="38100">
              <a:solidFill>
                <a:schemeClr val="bg1"/>
              </a:solidFill>
              <a:miter lim="800000"/>
              <a:headEnd/>
              <a:tailEnd/>
            </a:ln>
            <a:effectLst>
              <a:outerShdw dist="20000" dir="5400000" rotWithShape="0">
                <a:srgbClr val="808080">
                  <a:alpha val="37999"/>
                </a:srgbClr>
              </a:outerShdw>
            </a:effec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kumimoji="0" lang="ru-RU" altLang="ru-RU" sz="1800">
                <a:solidFill>
                  <a:srgbClr val="FFFFFF"/>
                </a:solidFill>
              </a:endParaRPr>
            </a:p>
          </p:txBody>
        </p:sp>
        <p:cxnSp>
          <p:nvCxnSpPr>
            <p:cNvPr id="28700" name="Прямая соединительная линия 48">
              <a:extLst>
                <a:ext uri="{FF2B5EF4-FFF2-40B4-BE49-F238E27FC236}">
                  <a16:creationId xmlns:a16="http://schemas.microsoft.com/office/drawing/2014/main" id="{5B3DF88C-000D-47C4-9C6B-FF1A3EB74823}"/>
                </a:ext>
              </a:extLst>
            </p:cNvPr>
            <p:cNvCxnSpPr>
              <a:cxnSpLocks noChangeShapeType="1"/>
            </p:cNvCxnSpPr>
            <p:nvPr/>
          </p:nvCxnSpPr>
          <p:spPr bwMode="auto">
            <a:xfrm>
              <a:off x="3131840" y="2420040"/>
              <a:ext cx="0" cy="1080968"/>
            </a:xfrm>
            <a:prstGeom prst="line">
              <a:avLst/>
            </a:prstGeom>
            <a:noFill/>
            <a:ln w="38100">
              <a:solidFill>
                <a:schemeClr val="bg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8690" name="Группа 49">
            <a:extLst>
              <a:ext uri="{FF2B5EF4-FFF2-40B4-BE49-F238E27FC236}">
                <a16:creationId xmlns:a16="http://schemas.microsoft.com/office/drawing/2014/main" id="{7B25A6D9-52F6-4143-8C82-5EDA1496DEE6}"/>
              </a:ext>
            </a:extLst>
          </p:cNvPr>
          <p:cNvGrpSpPr>
            <a:grpSpLocks/>
          </p:cNvGrpSpPr>
          <p:nvPr/>
        </p:nvGrpSpPr>
        <p:grpSpPr bwMode="auto">
          <a:xfrm>
            <a:off x="5662613" y="766763"/>
            <a:ext cx="438150" cy="539750"/>
            <a:chOff x="3131840" y="2348880"/>
            <a:chExt cx="936104" cy="1152128"/>
          </a:xfrm>
        </p:grpSpPr>
        <p:sp>
          <p:nvSpPr>
            <p:cNvPr id="28697" name="Блок-схема: перфолента 50">
              <a:extLst>
                <a:ext uri="{FF2B5EF4-FFF2-40B4-BE49-F238E27FC236}">
                  <a16:creationId xmlns:a16="http://schemas.microsoft.com/office/drawing/2014/main" id="{591D009D-FA61-4102-ACCD-5E5CD7040993}"/>
                </a:ext>
              </a:extLst>
            </p:cNvPr>
            <p:cNvSpPr>
              <a:spLocks noChangeArrowheads="1"/>
            </p:cNvSpPr>
            <p:nvPr/>
          </p:nvSpPr>
          <p:spPr bwMode="auto">
            <a:xfrm>
              <a:off x="3131840" y="2348880"/>
              <a:ext cx="936104" cy="433742"/>
            </a:xfrm>
            <a:prstGeom prst="flowChartPunchedTape">
              <a:avLst/>
            </a:prstGeom>
            <a:solidFill>
              <a:srgbClr val="4BACC6"/>
            </a:solidFill>
            <a:ln w="38100">
              <a:solidFill>
                <a:schemeClr val="bg1"/>
              </a:solidFill>
              <a:miter lim="800000"/>
              <a:headEnd/>
              <a:tailEnd/>
            </a:ln>
            <a:effectLst>
              <a:outerShdw dist="20000" dir="5400000" rotWithShape="0">
                <a:srgbClr val="808080">
                  <a:alpha val="37999"/>
                </a:srgbClr>
              </a:outerShdw>
            </a:effec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kumimoji="0" lang="ru-RU" altLang="ru-RU" sz="1800">
                <a:solidFill>
                  <a:srgbClr val="FFFFFF"/>
                </a:solidFill>
              </a:endParaRPr>
            </a:p>
          </p:txBody>
        </p:sp>
        <p:cxnSp>
          <p:nvCxnSpPr>
            <p:cNvPr id="28698" name="Прямая соединительная линия 51">
              <a:extLst>
                <a:ext uri="{FF2B5EF4-FFF2-40B4-BE49-F238E27FC236}">
                  <a16:creationId xmlns:a16="http://schemas.microsoft.com/office/drawing/2014/main" id="{89BD1438-CFAA-45FD-B692-3B1B117A62A0}"/>
                </a:ext>
              </a:extLst>
            </p:cNvPr>
            <p:cNvCxnSpPr>
              <a:cxnSpLocks noChangeShapeType="1"/>
            </p:cNvCxnSpPr>
            <p:nvPr/>
          </p:nvCxnSpPr>
          <p:spPr bwMode="auto">
            <a:xfrm>
              <a:off x="3131840" y="2420040"/>
              <a:ext cx="0" cy="1080968"/>
            </a:xfrm>
            <a:prstGeom prst="line">
              <a:avLst/>
            </a:prstGeom>
            <a:noFill/>
            <a:ln w="38100">
              <a:solidFill>
                <a:schemeClr val="bg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8691" name="Группа 52">
            <a:extLst>
              <a:ext uri="{FF2B5EF4-FFF2-40B4-BE49-F238E27FC236}">
                <a16:creationId xmlns:a16="http://schemas.microsoft.com/office/drawing/2014/main" id="{10E486D5-B3C6-4AFE-9634-3F3D38304F19}"/>
              </a:ext>
            </a:extLst>
          </p:cNvPr>
          <p:cNvGrpSpPr>
            <a:grpSpLocks/>
          </p:cNvGrpSpPr>
          <p:nvPr/>
        </p:nvGrpSpPr>
        <p:grpSpPr bwMode="auto">
          <a:xfrm>
            <a:off x="6600825" y="731838"/>
            <a:ext cx="438150" cy="539750"/>
            <a:chOff x="3131840" y="2348880"/>
            <a:chExt cx="936104" cy="1152128"/>
          </a:xfrm>
        </p:grpSpPr>
        <p:sp>
          <p:nvSpPr>
            <p:cNvPr id="28695" name="Блок-схема: перфолента 53">
              <a:extLst>
                <a:ext uri="{FF2B5EF4-FFF2-40B4-BE49-F238E27FC236}">
                  <a16:creationId xmlns:a16="http://schemas.microsoft.com/office/drawing/2014/main" id="{930F9ACE-31E6-4DB1-A11E-F47ADFFD5C16}"/>
                </a:ext>
              </a:extLst>
            </p:cNvPr>
            <p:cNvSpPr>
              <a:spLocks noChangeArrowheads="1"/>
            </p:cNvSpPr>
            <p:nvPr/>
          </p:nvSpPr>
          <p:spPr bwMode="auto">
            <a:xfrm>
              <a:off x="3131840" y="2348880"/>
              <a:ext cx="936104" cy="433742"/>
            </a:xfrm>
            <a:prstGeom prst="flowChartPunchedTape">
              <a:avLst/>
            </a:prstGeom>
            <a:solidFill>
              <a:srgbClr val="4BACC6"/>
            </a:solidFill>
            <a:ln w="38100">
              <a:solidFill>
                <a:schemeClr val="bg1"/>
              </a:solidFill>
              <a:miter lim="800000"/>
              <a:headEnd/>
              <a:tailEnd/>
            </a:ln>
            <a:effectLst>
              <a:outerShdw dist="20000" dir="5400000" rotWithShape="0">
                <a:srgbClr val="808080">
                  <a:alpha val="37999"/>
                </a:srgbClr>
              </a:outerShdw>
            </a:effec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kumimoji="0" lang="ru-RU" altLang="ru-RU" sz="1800">
                <a:solidFill>
                  <a:srgbClr val="FFFFFF"/>
                </a:solidFill>
              </a:endParaRPr>
            </a:p>
          </p:txBody>
        </p:sp>
        <p:cxnSp>
          <p:nvCxnSpPr>
            <p:cNvPr id="28696" name="Прямая соединительная линия 54">
              <a:extLst>
                <a:ext uri="{FF2B5EF4-FFF2-40B4-BE49-F238E27FC236}">
                  <a16:creationId xmlns:a16="http://schemas.microsoft.com/office/drawing/2014/main" id="{2688B8AF-F56A-46AE-80D6-66FCC853E997}"/>
                </a:ext>
              </a:extLst>
            </p:cNvPr>
            <p:cNvCxnSpPr>
              <a:cxnSpLocks noChangeShapeType="1"/>
            </p:cNvCxnSpPr>
            <p:nvPr/>
          </p:nvCxnSpPr>
          <p:spPr bwMode="auto">
            <a:xfrm>
              <a:off x="3131840" y="2420040"/>
              <a:ext cx="0" cy="1080968"/>
            </a:xfrm>
            <a:prstGeom prst="line">
              <a:avLst/>
            </a:prstGeom>
            <a:noFill/>
            <a:ln w="38100">
              <a:solidFill>
                <a:schemeClr val="bg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8692" name="Группа 55">
            <a:extLst>
              <a:ext uri="{FF2B5EF4-FFF2-40B4-BE49-F238E27FC236}">
                <a16:creationId xmlns:a16="http://schemas.microsoft.com/office/drawing/2014/main" id="{9BAA6BDF-6DE3-416E-86D4-D7B12056175F}"/>
              </a:ext>
            </a:extLst>
          </p:cNvPr>
          <p:cNvGrpSpPr>
            <a:grpSpLocks/>
          </p:cNvGrpSpPr>
          <p:nvPr/>
        </p:nvGrpSpPr>
        <p:grpSpPr bwMode="auto">
          <a:xfrm>
            <a:off x="2855913" y="1138238"/>
            <a:ext cx="438150" cy="539750"/>
            <a:chOff x="3131840" y="2348880"/>
            <a:chExt cx="936104" cy="1152128"/>
          </a:xfrm>
        </p:grpSpPr>
        <p:sp>
          <p:nvSpPr>
            <p:cNvPr id="28693" name="Блок-схема: перфолента 56">
              <a:extLst>
                <a:ext uri="{FF2B5EF4-FFF2-40B4-BE49-F238E27FC236}">
                  <a16:creationId xmlns:a16="http://schemas.microsoft.com/office/drawing/2014/main" id="{71751FDB-BA39-4C28-B76C-F4A6DB11CA89}"/>
                </a:ext>
              </a:extLst>
            </p:cNvPr>
            <p:cNvSpPr>
              <a:spLocks noChangeArrowheads="1"/>
            </p:cNvSpPr>
            <p:nvPr/>
          </p:nvSpPr>
          <p:spPr bwMode="auto">
            <a:xfrm>
              <a:off x="3131840" y="2348880"/>
              <a:ext cx="936104" cy="433742"/>
            </a:xfrm>
            <a:prstGeom prst="flowChartPunchedTape">
              <a:avLst/>
            </a:prstGeom>
            <a:solidFill>
              <a:srgbClr val="F79646"/>
            </a:solidFill>
            <a:ln w="38100">
              <a:solidFill>
                <a:schemeClr val="bg1"/>
              </a:solidFill>
              <a:miter lim="800000"/>
              <a:headEnd/>
              <a:tailEnd/>
            </a:ln>
            <a:effectLst>
              <a:outerShdw dist="20000" dir="5400000" rotWithShape="0">
                <a:srgbClr val="808080">
                  <a:alpha val="37999"/>
                </a:srgbClr>
              </a:outerShdw>
            </a:effec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kumimoji="0" lang="ru-RU" altLang="ru-RU" sz="1800">
                <a:solidFill>
                  <a:srgbClr val="FFFFFF"/>
                </a:solidFill>
              </a:endParaRPr>
            </a:p>
          </p:txBody>
        </p:sp>
        <p:cxnSp>
          <p:nvCxnSpPr>
            <p:cNvPr id="28694" name="Прямая соединительная линия 57">
              <a:extLst>
                <a:ext uri="{FF2B5EF4-FFF2-40B4-BE49-F238E27FC236}">
                  <a16:creationId xmlns:a16="http://schemas.microsoft.com/office/drawing/2014/main" id="{F5F0764C-EAE5-40F2-9AAD-946BF15B0E99}"/>
                </a:ext>
              </a:extLst>
            </p:cNvPr>
            <p:cNvCxnSpPr>
              <a:cxnSpLocks noChangeShapeType="1"/>
            </p:cNvCxnSpPr>
            <p:nvPr/>
          </p:nvCxnSpPr>
          <p:spPr bwMode="auto">
            <a:xfrm>
              <a:off x="3131840" y="2420040"/>
              <a:ext cx="0" cy="1080968"/>
            </a:xfrm>
            <a:prstGeom prst="line">
              <a:avLst/>
            </a:prstGeom>
            <a:noFill/>
            <a:ln w="38100">
              <a:solidFill>
                <a:schemeClr val="bg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55" name="Прямоугольник 54">
            <a:extLst>
              <a:ext uri="{FF2B5EF4-FFF2-40B4-BE49-F238E27FC236}">
                <a16:creationId xmlns:a16="http://schemas.microsoft.com/office/drawing/2014/main" id="{63D013EA-577C-48B5-8ED8-9C6A7F187D5F}"/>
              </a:ext>
            </a:extLst>
          </p:cNvPr>
          <p:cNvSpPr/>
          <p:nvPr/>
        </p:nvSpPr>
        <p:spPr>
          <a:xfrm>
            <a:off x="0" y="0"/>
            <a:ext cx="12192000" cy="238126"/>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56" name="Прямоугольник 55">
            <a:extLst>
              <a:ext uri="{FF2B5EF4-FFF2-40B4-BE49-F238E27FC236}">
                <a16:creationId xmlns:a16="http://schemas.microsoft.com/office/drawing/2014/main" id="{35F7EBD0-EF82-487B-93AF-ED1A814F2E31}"/>
              </a:ext>
            </a:extLst>
          </p:cNvPr>
          <p:cNvSpPr/>
          <p:nvPr/>
        </p:nvSpPr>
        <p:spPr>
          <a:xfrm>
            <a:off x="0" y="547688"/>
            <a:ext cx="12192000" cy="84138"/>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57" name="Прямоугольник 56">
            <a:extLst>
              <a:ext uri="{FF2B5EF4-FFF2-40B4-BE49-F238E27FC236}">
                <a16:creationId xmlns:a16="http://schemas.microsoft.com/office/drawing/2014/main" id="{F3CBAC6A-FE49-4301-8D44-40145F628FDE}"/>
              </a:ext>
            </a:extLst>
          </p:cNvPr>
          <p:cNvSpPr/>
          <p:nvPr/>
        </p:nvSpPr>
        <p:spPr>
          <a:xfrm>
            <a:off x="0" y="6361112"/>
            <a:ext cx="12192000" cy="514022"/>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ru-RU" dirty="0">
                <a:solidFill>
                  <a:prstClr val="white"/>
                </a:solidFill>
                <a:latin typeface="Calibri"/>
              </a:rPr>
              <a:t>ГБОУ ШКОЛА «МАРЬИНО» ИМЕНИ МАРШАЛА АВИАЦИИ А.Е. ГОЛОВАНОВА</a:t>
            </a:r>
          </a:p>
        </p:txBody>
      </p:sp>
    </p:spTree>
    <p:extLst>
      <p:ext uri="{BB962C8B-B14F-4D97-AF65-F5344CB8AC3E}">
        <p14:creationId xmlns:p14="http://schemas.microsoft.com/office/powerpoint/2010/main" val="2758792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1524000" y="6507163"/>
            <a:ext cx="9144000" cy="2714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0" y="6507163"/>
            <a:ext cx="12192000" cy="365125"/>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0363" algn="ctr" eaLnBrk="0" fontAlgn="base" hangingPunct="0">
              <a:spcBef>
                <a:spcPct val="0"/>
              </a:spcBef>
              <a:spcAft>
                <a:spcPct val="0"/>
              </a:spcAft>
              <a:defRPr/>
            </a:pPr>
            <a:r>
              <a:rPr lang="ru-RU" dirty="0">
                <a:solidFill>
                  <a:prstClr val="white"/>
                </a:solidFill>
                <a:latin typeface="Calibri"/>
              </a:rPr>
              <a:t>ЭКСПЕРТНАЯ ОЦЕНКА</a:t>
            </a: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573313"/>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787399" y="315239"/>
            <a:ext cx="10515600" cy="270555"/>
          </a:xfrm>
        </p:spPr>
        <p:txBody>
          <a:bodyPr>
            <a:normAutofit fontScale="90000"/>
          </a:bodyPr>
          <a:lstStyle/>
          <a:p>
            <a:pPr algn="ctr"/>
            <a:r>
              <a:rPr lang="ru-RU" altLang="ru-RU" sz="2000" cap="all" dirty="0"/>
              <a:t> </a:t>
            </a:r>
            <a:r>
              <a:rPr lang="ru-RU" altLang="ru-RU" sz="1600" cap="all" dirty="0">
                <a:latin typeface="Times New Roman" panose="02020603050405020304" pitchFamily="18" charset="0"/>
                <a:cs typeface="Times New Roman" panose="02020603050405020304" pitchFamily="18" charset="0"/>
              </a:rPr>
              <a:t>МЕТАПРЕДМЕТНЫЕ РЕЗУЛЬТАТЫ ОСВОЕНИЯ АООП НОО</a:t>
            </a:r>
          </a:p>
        </p:txBody>
      </p:sp>
      <p:sp>
        <p:nvSpPr>
          <p:cNvPr id="9" name="Прямоугольник 8">
            <a:extLst>
              <a:ext uri="{FF2B5EF4-FFF2-40B4-BE49-F238E27FC236}">
                <a16:creationId xmlns:a16="http://schemas.microsoft.com/office/drawing/2014/main" id="{767067AB-0790-48F4-9C94-F716F92284DC}"/>
              </a:ext>
            </a:extLst>
          </p:cNvPr>
          <p:cNvSpPr/>
          <p:nvPr/>
        </p:nvSpPr>
        <p:spPr>
          <a:xfrm>
            <a:off x="217934" y="1401511"/>
            <a:ext cx="2876959" cy="461665"/>
          </a:xfrm>
          <a:prstGeom prst="rect">
            <a:avLst/>
          </a:prstGeom>
          <a:ln>
            <a:solidFill>
              <a:srgbClr val="00B050"/>
            </a:solidFill>
          </a:ln>
        </p:spPr>
        <p:txBody>
          <a:bodyPr wrap="square">
            <a:spAutoFit/>
          </a:bodyPr>
          <a:lstStyle/>
          <a:p>
            <a:pPr lvl="0" algn="just">
              <a:spcAft>
                <a:spcPts val="0"/>
              </a:spcAft>
            </a:pPr>
            <a:r>
              <a:rPr lang="ru-RU" sz="2400" cap="small" dirty="0">
                <a:latin typeface="Times New Roman" panose="02020603050405020304" pitchFamily="18" charset="0"/>
                <a:ea typeface="Times New Roman" panose="02020603050405020304" pitchFamily="18" charset="0"/>
              </a:rPr>
              <a:t>Регулятивные УУД</a:t>
            </a:r>
          </a:p>
        </p:txBody>
      </p:sp>
      <p:sp>
        <p:nvSpPr>
          <p:cNvPr id="11" name="Прямоугольник 10">
            <a:extLst>
              <a:ext uri="{FF2B5EF4-FFF2-40B4-BE49-F238E27FC236}">
                <a16:creationId xmlns:a16="http://schemas.microsoft.com/office/drawing/2014/main" id="{E3E69D69-2A80-4C88-A185-E4DE363A0E76}"/>
              </a:ext>
            </a:extLst>
          </p:cNvPr>
          <p:cNvSpPr/>
          <p:nvPr/>
        </p:nvSpPr>
        <p:spPr>
          <a:xfrm>
            <a:off x="4042000" y="802401"/>
            <a:ext cx="5566233" cy="338554"/>
          </a:xfrm>
          <a:prstGeom prst="rect">
            <a:avLst/>
          </a:prstGeom>
          <a:ln>
            <a:solidFill>
              <a:srgbClr val="00B050"/>
            </a:solidFill>
          </a:ln>
        </p:spPr>
        <p:txBody>
          <a:bodyPr wrap="square">
            <a:spAutoFit/>
          </a:bodyPr>
          <a:lstStyle/>
          <a:p>
            <a:pPr lvl="0" algn="just">
              <a:spcAft>
                <a:spcPts val="0"/>
              </a:spcAft>
            </a:pPr>
            <a:r>
              <a:rPr lang="ru-RU" sz="1600" cap="small" dirty="0">
                <a:latin typeface="Times New Roman" panose="02020603050405020304" pitchFamily="18" charset="0"/>
                <a:ea typeface="Times New Roman" panose="02020603050405020304" pitchFamily="18" charset="0"/>
              </a:rPr>
              <a:t>Способность руководствоваться инструкцией</a:t>
            </a:r>
          </a:p>
        </p:txBody>
      </p:sp>
      <p:sp>
        <p:nvSpPr>
          <p:cNvPr id="12" name="Прямоугольник 11">
            <a:extLst>
              <a:ext uri="{FF2B5EF4-FFF2-40B4-BE49-F238E27FC236}">
                <a16:creationId xmlns:a16="http://schemas.microsoft.com/office/drawing/2014/main" id="{742F7EF7-49DA-43A2-931A-1DCDD07417CC}"/>
              </a:ext>
            </a:extLst>
          </p:cNvPr>
          <p:cNvSpPr/>
          <p:nvPr/>
        </p:nvSpPr>
        <p:spPr>
          <a:xfrm>
            <a:off x="4041999" y="1280798"/>
            <a:ext cx="5566233" cy="584775"/>
          </a:xfrm>
          <a:prstGeom prst="rect">
            <a:avLst/>
          </a:prstGeom>
          <a:ln>
            <a:solidFill>
              <a:srgbClr val="00B050"/>
            </a:solidFill>
          </a:ln>
        </p:spPr>
        <p:txBody>
          <a:bodyPr wrap="square">
            <a:spAutoFit/>
          </a:bodyPr>
          <a:lstStyle/>
          <a:p>
            <a:pPr lvl="0" algn="just">
              <a:spcAft>
                <a:spcPts val="0"/>
              </a:spcAft>
            </a:pPr>
            <a:r>
              <a:rPr lang="ru-RU" sz="1600" cap="small" dirty="0">
                <a:latin typeface="Times New Roman" panose="02020603050405020304" pitchFamily="18" charset="0"/>
                <a:ea typeface="Times New Roman" panose="02020603050405020304" pitchFamily="18" charset="0"/>
              </a:rPr>
              <a:t>Уровень осознанной регуляции учебно-познавательной деятельности</a:t>
            </a:r>
          </a:p>
        </p:txBody>
      </p:sp>
      <p:sp>
        <p:nvSpPr>
          <p:cNvPr id="13" name="Прямоугольник 12">
            <a:extLst>
              <a:ext uri="{FF2B5EF4-FFF2-40B4-BE49-F238E27FC236}">
                <a16:creationId xmlns:a16="http://schemas.microsoft.com/office/drawing/2014/main" id="{C12CC743-6B58-4240-99D3-A1D1D59E3DBE}"/>
              </a:ext>
            </a:extLst>
          </p:cNvPr>
          <p:cNvSpPr/>
          <p:nvPr/>
        </p:nvSpPr>
        <p:spPr>
          <a:xfrm>
            <a:off x="4041999" y="2025032"/>
            <a:ext cx="5566233" cy="338554"/>
          </a:xfrm>
          <a:prstGeom prst="rect">
            <a:avLst/>
          </a:prstGeom>
          <a:ln>
            <a:solidFill>
              <a:srgbClr val="00B050"/>
            </a:solidFill>
          </a:ln>
        </p:spPr>
        <p:txBody>
          <a:bodyPr wrap="square">
            <a:spAutoFit/>
          </a:bodyPr>
          <a:lstStyle/>
          <a:p>
            <a:pPr lvl="0" algn="just">
              <a:spcAft>
                <a:spcPts val="0"/>
              </a:spcAft>
            </a:pPr>
            <a:r>
              <a:rPr lang="ru-RU" sz="1600" cap="small" dirty="0">
                <a:latin typeface="Times New Roman" panose="02020603050405020304" pitchFamily="18" charset="0"/>
                <a:ea typeface="Times New Roman" panose="02020603050405020304" pitchFamily="18" charset="0"/>
              </a:rPr>
              <a:t>Способность к контролю собственных действий</a:t>
            </a:r>
          </a:p>
        </p:txBody>
      </p:sp>
      <p:sp>
        <p:nvSpPr>
          <p:cNvPr id="14" name="Прямоугольник 13">
            <a:extLst>
              <a:ext uri="{FF2B5EF4-FFF2-40B4-BE49-F238E27FC236}">
                <a16:creationId xmlns:a16="http://schemas.microsoft.com/office/drawing/2014/main" id="{83ECD9A4-B68C-44F9-9980-A29E78388F4C}"/>
              </a:ext>
            </a:extLst>
          </p:cNvPr>
          <p:cNvSpPr/>
          <p:nvPr/>
        </p:nvSpPr>
        <p:spPr>
          <a:xfrm>
            <a:off x="217934" y="3339474"/>
            <a:ext cx="2876959" cy="400110"/>
          </a:xfrm>
          <a:prstGeom prst="rect">
            <a:avLst/>
          </a:prstGeom>
          <a:ln>
            <a:solidFill>
              <a:srgbClr val="00B050"/>
            </a:solidFill>
          </a:ln>
        </p:spPr>
        <p:txBody>
          <a:bodyPr wrap="square">
            <a:spAutoFit/>
          </a:bodyPr>
          <a:lstStyle/>
          <a:p>
            <a:pPr lvl="0" algn="just">
              <a:spcAft>
                <a:spcPts val="0"/>
              </a:spcAft>
            </a:pPr>
            <a:r>
              <a:rPr lang="ru-RU" sz="2000" cap="small" dirty="0">
                <a:latin typeface="Times New Roman" panose="02020603050405020304" pitchFamily="18" charset="0"/>
                <a:ea typeface="Times New Roman" panose="02020603050405020304" pitchFamily="18" charset="0"/>
              </a:rPr>
              <a:t>Познавательные УУД</a:t>
            </a:r>
          </a:p>
        </p:txBody>
      </p:sp>
      <p:cxnSp>
        <p:nvCxnSpPr>
          <p:cNvPr id="3" name="Прямая соединительная линия 2">
            <a:extLst>
              <a:ext uri="{FF2B5EF4-FFF2-40B4-BE49-F238E27FC236}">
                <a16:creationId xmlns:a16="http://schemas.microsoft.com/office/drawing/2014/main" id="{35F4A730-ED2A-4BC0-8B5D-F9503F503654}"/>
              </a:ext>
            </a:extLst>
          </p:cNvPr>
          <p:cNvCxnSpPr>
            <a:cxnSpLocks/>
          </p:cNvCxnSpPr>
          <p:nvPr/>
        </p:nvCxnSpPr>
        <p:spPr>
          <a:xfrm>
            <a:off x="337625" y="2616591"/>
            <a:ext cx="927060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a:extLst>
              <a:ext uri="{FF2B5EF4-FFF2-40B4-BE49-F238E27FC236}">
                <a16:creationId xmlns:a16="http://schemas.microsoft.com/office/drawing/2014/main" id="{A3AC9517-6C82-4E28-9ECA-CF261C061DA5}"/>
              </a:ext>
            </a:extLst>
          </p:cNvPr>
          <p:cNvCxnSpPr>
            <a:cxnSpLocks/>
          </p:cNvCxnSpPr>
          <p:nvPr/>
        </p:nvCxnSpPr>
        <p:spPr>
          <a:xfrm flipV="1">
            <a:off x="3345767" y="992282"/>
            <a:ext cx="479356" cy="40922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6E45F55E-ACB1-4D05-8896-22486A0FF44E}"/>
              </a:ext>
            </a:extLst>
          </p:cNvPr>
          <p:cNvCxnSpPr>
            <a:cxnSpLocks/>
          </p:cNvCxnSpPr>
          <p:nvPr/>
        </p:nvCxnSpPr>
        <p:spPr>
          <a:xfrm flipV="1">
            <a:off x="3336153" y="1589337"/>
            <a:ext cx="544068" cy="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4ADC46E7-E43B-49D0-A280-96631CC40A43}"/>
              </a:ext>
            </a:extLst>
          </p:cNvPr>
          <p:cNvCxnSpPr>
            <a:cxnSpLocks/>
          </p:cNvCxnSpPr>
          <p:nvPr/>
        </p:nvCxnSpPr>
        <p:spPr>
          <a:xfrm>
            <a:off x="3330409" y="1782160"/>
            <a:ext cx="494714" cy="30046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id="{E149C34B-EEE5-46EF-BFFF-F8E02DFD6100}"/>
              </a:ext>
            </a:extLst>
          </p:cNvPr>
          <p:cNvCxnSpPr>
            <a:cxnSpLocks/>
          </p:cNvCxnSpPr>
          <p:nvPr/>
        </p:nvCxnSpPr>
        <p:spPr>
          <a:xfrm flipV="1">
            <a:off x="3330409" y="3013601"/>
            <a:ext cx="560685" cy="38943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Прямоугольник 24">
            <a:extLst>
              <a:ext uri="{FF2B5EF4-FFF2-40B4-BE49-F238E27FC236}">
                <a16:creationId xmlns:a16="http://schemas.microsoft.com/office/drawing/2014/main" id="{7EC74C9D-F43B-49CC-A408-FDD92BD8A968}"/>
              </a:ext>
            </a:extLst>
          </p:cNvPr>
          <p:cNvSpPr/>
          <p:nvPr/>
        </p:nvSpPr>
        <p:spPr>
          <a:xfrm>
            <a:off x="4041998" y="2784379"/>
            <a:ext cx="5566233" cy="338554"/>
          </a:xfrm>
          <a:prstGeom prst="rect">
            <a:avLst/>
          </a:prstGeom>
          <a:ln>
            <a:solidFill>
              <a:srgbClr val="00B050"/>
            </a:solidFill>
          </a:ln>
        </p:spPr>
        <p:txBody>
          <a:bodyPr wrap="square">
            <a:spAutoFit/>
          </a:bodyPr>
          <a:lstStyle/>
          <a:p>
            <a:pPr lvl="0" algn="just">
              <a:spcAft>
                <a:spcPts val="0"/>
              </a:spcAft>
            </a:pPr>
            <a:r>
              <a:rPr lang="ru-RU" sz="1600" cap="small" dirty="0" err="1">
                <a:latin typeface="Times New Roman" panose="02020603050405020304" pitchFamily="18" charset="0"/>
                <a:ea typeface="Times New Roman" panose="02020603050405020304" pitchFamily="18" charset="0"/>
              </a:rPr>
              <a:t>Общеучебные</a:t>
            </a:r>
            <a:r>
              <a:rPr lang="ru-RU" sz="1600" cap="small" dirty="0">
                <a:latin typeface="Times New Roman" panose="02020603050405020304" pitchFamily="18" charset="0"/>
                <a:ea typeface="Times New Roman" panose="02020603050405020304" pitchFamily="18" charset="0"/>
              </a:rPr>
              <a:t> универсальные действия</a:t>
            </a:r>
          </a:p>
        </p:txBody>
      </p:sp>
      <p:sp>
        <p:nvSpPr>
          <p:cNvPr id="26" name="Прямоугольник 25">
            <a:extLst>
              <a:ext uri="{FF2B5EF4-FFF2-40B4-BE49-F238E27FC236}">
                <a16:creationId xmlns:a16="http://schemas.microsoft.com/office/drawing/2014/main" id="{7775D4F9-1DBB-4CC1-96B5-4B6980ACAAFD}"/>
              </a:ext>
            </a:extLst>
          </p:cNvPr>
          <p:cNvSpPr/>
          <p:nvPr/>
        </p:nvSpPr>
        <p:spPr>
          <a:xfrm>
            <a:off x="4060637" y="3184096"/>
            <a:ext cx="5566233" cy="338554"/>
          </a:xfrm>
          <a:prstGeom prst="rect">
            <a:avLst/>
          </a:prstGeom>
          <a:ln>
            <a:solidFill>
              <a:srgbClr val="00B050"/>
            </a:solidFill>
          </a:ln>
        </p:spPr>
        <p:txBody>
          <a:bodyPr wrap="square">
            <a:spAutoFit/>
          </a:bodyPr>
          <a:lstStyle/>
          <a:p>
            <a:pPr lvl="0" algn="just">
              <a:spcAft>
                <a:spcPts val="0"/>
              </a:spcAft>
            </a:pPr>
            <a:r>
              <a:rPr lang="ru-RU" sz="1600" cap="small" dirty="0">
                <a:latin typeface="Times New Roman" panose="02020603050405020304" pitchFamily="18" charset="0"/>
                <a:ea typeface="Times New Roman" panose="02020603050405020304" pitchFamily="18" charset="0"/>
              </a:rPr>
              <a:t>Знаково-символические действия</a:t>
            </a:r>
          </a:p>
        </p:txBody>
      </p:sp>
      <p:sp>
        <p:nvSpPr>
          <p:cNvPr id="27" name="Прямоугольник 26">
            <a:extLst>
              <a:ext uri="{FF2B5EF4-FFF2-40B4-BE49-F238E27FC236}">
                <a16:creationId xmlns:a16="http://schemas.microsoft.com/office/drawing/2014/main" id="{4C69214E-DE11-474B-8085-C59AB8089F27}"/>
              </a:ext>
            </a:extLst>
          </p:cNvPr>
          <p:cNvSpPr/>
          <p:nvPr/>
        </p:nvSpPr>
        <p:spPr>
          <a:xfrm>
            <a:off x="4060637" y="3631470"/>
            <a:ext cx="5566233" cy="338554"/>
          </a:xfrm>
          <a:prstGeom prst="rect">
            <a:avLst/>
          </a:prstGeom>
          <a:ln>
            <a:solidFill>
              <a:srgbClr val="00B050"/>
            </a:solidFill>
          </a:ln>
        </p:spPr>
        <p:txBody>
          <a:bodyPr wrap="square">
            <a:spAutoFit/>
          </a:bodyPr>
          <a:lstStyle/>
          <a:p>
            <a:pPr lvl="0" algn="just">
              <a:spcAft>
                <a:spcPts val="0"/>
              </a:spcAft>
            </a:pPr>
            <a:r>
              <a:rPr lang="ru-RU" sz="1600" cap="small" dirty="0">
                <a:latin typeface="Times New Roman" panose="02020603050405020304" pitchFamily="18" charset="0"/>
                <a:ea typeface="Times New Roman" panose="02020603050405020304" pitchFamily="18" charset="0"/>
              </a:rPr>
              <a:t>Логические универсальные действия</a:t>
            </a:r>
          </a:p>
        </p:txBody>
      </p:sp>
      <p:sp>
        <p:nvSpPr>
          <p:cNvPr id="28" name="Прямоугольник 27">
            <a:extLst>
              <a:ext uri="{FF2B5EF4-FFF2-40B4-BE49-F238E27FC236}">
                <a16:creationId xmlns:a16="http://schemas.microsoft.com/office/drawing/2014/main" id="{2B89AC8D-E637-4F5A-9A1E-87C25D21DB0C}"/>
              </a:ext>
            </a:extLst>
          </p:cNvPr>
          <p:cNvSpPr/>
          <p:nvPr/>
        </p:nvSpPr>
        <p:spPr>
          <a:xfrm>
            <a:off x="4060638" y="4046962"/>
            <a:ext cx="5566233" cy="338554"/>
          </a:xfrm>
          <a:prstGeom prst="rect">
            <a:avLst/>
          </a:prstGeom>
          <a:ln>
            <a:solidFill>
              <a:srgbClr val="00B050"/>
            </a:solidFill>
          </a:ln>
        </p:spPr>
        <p:txBody>
          <a:bodyPr wrap="square">
            <a:spAutoFit/>
          </a:bodyPr>
          <a:lstStyle/>
          <a:p>
            <a:pPr lvl="0" algn="just">
              <a:spcAft>
                <a:spcPts val="0"/>
              </a:spcAft>
            </a:pPr>
            <a:r>
              <a:rPr lang="ru-RU" sz="1600" cap="small" dirty="0">
                <a:latin typeface="Times New Roman" panose="02020603050405020304" pitchFamily="18" charset="0"/>
                <a:ea typeface="Times New Roman" panose="02020603050405020304" pitchFamily="18" charset="0"/>
              </a:rPr>
              <a:t>Постановка и решение проблемы</a:t>
            </a:r>
          </a:p>
        </p:txBody>
      </p:sp>
      <p:cxnSp>
        <p:nvCxnSpPr>
          <p:cNvPr id="29" name="Прямая соединительная линия 28">
            <a:extLst>
              <a:ext uri="{FF2B5EF4-FFF2-40B4-BE49-F238E27FC236}">
                <a16:creationId xmlns:a16="http://schemas.microsoft.com/office/drawing/2014/main" id="{E6970EC6-9040-45F9-A36D-3463AFBAB96A}"/>
              </a:ext>
            </a:extLst>
          </p:cNvPr>
          <p:cNvCxnSpPr>
            <a:cxnSpLocks/>
          </p:cNvCxnSpPr>
          <p:nvPr/>
        </p:nvCxnSpPr>
        <p:spPr>
          <a:xfrm flipV="1">
            <a:off x="3382110" y="3403031"/>
            <a:ext cx="508984" cy="19480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2FEDD9AC-1C56-4478-82C0-232BC574766F}"/>
              </a:ext>
            </a:extLst>
          </p:cNvPr>
          <p:cNvCxnSpPr>
            <a:cxnSpLocks/>
          </p:cNvCxnSpPr>
          <p:nvPr/>
        </p:nvCxnSpPr>
        <p:spPr>
          <a:xfrm>
            <a:off x="3382110" y="3723935"/>
            <a:ext cx="508984" cy="7610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FC8F1191-FB3D-4EA6-B703-D2ADEF61FFA4}"/>
              </a:ext>
            </a:extLst>
          </p:cNvPr>
          <p:cNvCxnSpPr>
            <a:cxnSpLocks/>
          </p:cNvCxnSpPr>
          <p:nvPr/>
        </p:nvCxnSpPr>
        <p:spPr>
          <a:xfrm>
            <a:off x="3398038" y="3975191"/>
            <a:ext cx="577828" cy="13978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D52D68B8-CC0F-4505-9D81-6C55F307738F}"/>
              </a:ext>
            </a:extLst>
          </p:cNvPr>
          <p:cNvCxnSpPr>
            <a:cxnSpLocks/>
          </p:cNvCxnSpPr>
          <p:nvPr/>
        </p:nvCxnSpPr>
        <p:spPr>
          <a:xfrm flipV="1">
            <a:off x="3330409" y="4881539"/>
            <a:ext cx="521603" cy="35830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a:extLst>
              <a:ext uri="{FF2B5EF4-FFF2-40B4-BE49-F238E27FC236}">
                <a16:creationId xmlns:a16="http://schemas.microsoft.com/office/drawing/2014/main" id="{AE317A9E-0E3C-41F8-85E3-62AD0BDBB1AC}"/>
              </a:ext>
            </a:extLst>
          </p:cNvPr>
          <p:cNvCxnSpPr>
            <a:cxnSpLocks/>
          </p:cNvCxnSpPr>
          <p:nvPr/>
        </p:nvCxnSpPr>
        <p:spPr>
          <a:xfrm>
            <a:off x="356263" y="4569655"/>
            <a:ext cx="927060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Прямоугольник 41">
            <a:extLst>
              <a:ext uri="{FF2B5EF4-FFF2-40B4-BE49-F238E27FC236}">
                <a16:creationId xmlns:a16="http://schemas.microsoft.com/office/drawing/2014/main" id="{C5EFC61B-F9DD-4A78-B960-ECB822BA4842}"/>
              </a:ext>
            </a:extLst>
          </p:cNvPr>
          <p:cNvSpPr/>
          <p:nvPr/>
        </p:nvSpPr>
        <p:spPr>
          <a:xfrm>
            <a:off x="4138452" y="4692372"/>
            <a:ext cx="5566234" cy="646331"/>
          </a:xfrm>
          <a:prstGeom prst="rect">
            <a:avLst/>
          </a:prstGeom>
          <a:ln>
            <a:solidFill>
              <a:srgbClr val="00B050"/>
            </a:solidFill>
          </a:ln>
        </p:spPr>
        <p:txBody>
          <a:bodyPr wrap="square">
            <a:spAutoFit/>
          </a:bodyPr>
          <a:lstStyle/>
          <a:p>
            <a:pPr lvl="0" algn="just">
              <a:spcAft>
                <a:spcPts val="0"/>
              </a:spcAft>
            </a:pPr>
            <a:r>
              <a:rPr lang="ru-RU" cap="small" dirty="0">
                <a:latin typeface="Times New Roman" panose="02020603050405020304" pitchFamily="18" charset="0"/>
                <a:ea typeface="Times New Roman" panose="02020603050405020304" pitchFamily="18" charset="0"/>
              </a:rPr>
              <a:t>Учебное сотрудничество с учителем и сверстниками </a:t>
            </a:r>
          </a:p>
        </p:txBody>
      </p:sp>
      <p:sp>
        <p:nvSpPr>
          <p:cNvPr id="43" name="Прямоугольник 42">
            <a:extLst>
              <a:ext uri="{FF2B5EF4-FFF2-40B4-BE49-F238E27FC236}">
                <a16:creationId xmlns:a16="http://schemas.microsoft.com/office/drawing/2014/main" id="{CC5CBB7B-DCE5-4DDE-9D9E-591283D50EDC}"/>
              </a:ext>
            </a:extLst>
          </p:cNvPr>
          <p:cNvSpPr/>
          <p:nvPr/>
        </p:nvSpPr>
        <p:spPr>
          <a:xfrm>
            <a:off x="222622" y="5211114"/>
            <a:ext cx="3032641" cy="400110"/>
          </a:xfrm>
          <a:prstGeom prst="rect">
            <a:avLst/>
          </a:prstGeom>
          <a:ln>
            <a:solidFill>
              <a:srgbClr val="00B050"/>
            </a:solidFill>
          </a:ln>
        </p:spPr>
        <p:txBody>
          <a:bodyPr wrap="square">
            <a:spAutoFit/>
          </a:bodyPr>
          <a:lstStyle/>
          <a:p>
            <a:pPr lvl="0" algn="just">
              <a:spcAft>
                <a:spcPts val="0"/>
              </a:spcAft>
            </a:pPr>
            <a:r>
              <a:rPr lang="ru-RU" sz="2000" cap="small" dirty="0">
                <a:latin typeface="Times New Roman" panose="02020603050405020304" pitchFamily="18" charset="0"/>
                <a:ea typeface="Times New Roman" panose="02020603050405020304" pitchFamily="18" charset="0"/>
              </a:rPr>
              <a:t>Коммуникативные УУД</a:t>
            </a:r>
          </a:p>
        </p:txBody>
      </p:sp>
      <p:sp>
        <p:nvSpPr>
          <p:cNvPr id="47" name="Прямоугольник 46">
            <a:extLst>
              <a:ext uri="{FF2B5EF4-FFF2-40B4-BE49-F238E27FC236}">
                <a16:creationId xmlns:a16="http://schemas.microsoft.com/office/drawing/2014/main" id="{C5B0D938-CF55-48CB-889D-063C785EF493}"/>
              </a:ext>
            </a:extLst>
          </p:cNvPr>
          <p:cNvSpPr/>
          <p:nvPr/>
        </p:nvSpPr>
        <p:spPr>
          <a:xfrm>
            <a:off x="4163203" y="5562072"/>
            <a:ext cx="5541483" cy="646331"/>
          </a:xfrm>
          <a:prstGeom prst="rect">
            <a:avLst/>
          </a:prstGeom>
          <a:ln>
            <a:solidFill>
              <a:srgbClr val="00B050"/>
            </a:solidFill>
          </a:ln>
        </p:spPr>
        <p:txBody>
          <a:bodyPr wrap="square">
            <a:spAutoFit/>
          </a:bodyPr>
          <a:lstStyle/>
          <a:p>
            <a:pPr lvl="0" algn="just">
              <a:spcAft>
                <a:spcPts val="0"/>
              </a:spcAft>
            </a:pPr>
            <a:r>
              <a:rPr lang="ru-RU" cap="small" dirty="0">
                <a:latin typeface="Times New Roman" panose="02020603050405020304" pitchFamily="18" charset="0"/>
                <a:ea typeface="Times New Roman" panose="02020603050405020304" pitchFamily="18" charset="0"/>
              </a:rPr>
              <a:t>Умение выражать свои мысли в соответствии с учебной задачей, условиями коммуникации </a:t>
            </a:r>
          </a:p>
        </p:txBody>
      </p:sp>
      <p:cxnSp>
        <p:nvCxnSpPr>
          <p:cNvPr id="48" name="Прямая соединительная линия 47">
            <a:extLst>
              <a:ext uri="{FF2B5EF4-FFF2-40B4-BE49-F238E27FC236}">
                <a16:creationId xmlns:a16="http://schemas.microsoft.com/office/drawing/2014/main" id="{2DEFCB2C-AEF1-4380-8AFC-3B480BB73C09}"/>
              </a:ext>
            </a:extLst>
          </p:cNvPr>
          <p:cNvCxnSpPr>
            <a:cxnSpLocks/>
          </p:cNvCxnSpPr>
          <p:nvPr/>
        </p:nvCxnSpPr>
        <p:spPr>
          <a:xfrm>
            <a:off x="3330409" y="5551728"/>
            <a:ext cx="632679" cy="23009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0" name="Прямоугольник 49">
            <a:extLst>
              <a:ext uri="{FF2B5EF4-FFF2-40B4-BE49-F238E27FC236}">
                <a16:creationId xmlns:a16="http://schemas.microsoft.com/office/drawing/2014/main" id="{9D717F0A-883E-4E23-9052-68F315D12B25}"/>
              </a:ext>
            </a:extLst>
          </p:cNvPr>
          <p:cNvSpPr/>
          <p:nvPr/>
        </p:nvSpPr>
        <p:spPr>
          <a:xfrm>
            <a:off x="9859106" y="845159"/>
            <a:ext cx="2114959" cy="4708981"/>
          </a:xfrm>
          <a:prstGeom prst="rect">
            <a:avLst/>
          </a:prstGeom>
          <a:ln>
            <a:solidFill>
              <a:srgbClr val="00B050"/>
            </a:solidFill>
          </a:ln>
        </p:spPr>
        <p:txBody>
          <a:bodyPr wrap="square">
            <a:spAutoFit/>
          </a:bodyPr>
          <a:lstStyle/>
          <a:p>
            <a:pPr lvl="0" algn="just">
              <a:spcAft>
                <a:spcPts val="0"/>
              </a:spcAft>
            </a:pPr>
            <a:r>
              <a:rPr lang="ru-RU" sz="2000" cap="small" dirty="0">
                <a:latin typeface="Times New Roman" panose="02020603050405020304" pitchFamily="18" charset="0"/>
                <a:ea typeface="Times New Roman" panose="02020603050405020304" pitchFamily="18" charset="0"/>
              </a:rPr>
              <a:t>Анализ результатов комплексных работ</a:t>
            </a:r>
          </a:p>
          <a:p>
            <a:pPr lvl="0" algn="just">
              <a:spcAft>
                <a:spcPts val="0"/>
              </a:spcAft>
            </a:pPr>
            <a:endParaRPr lang="ru-RU" sz="2000" cap="small" dirty="0">
              <a:latin typeface="Times New Roman" panose="02020603050405020304" pitchFamily="18" charset="0"/>
              <a:ea typeface="Times New Roman" panose="02020603050405020304" pitchFamily="18" charset="0"/>
            </a:endParaRPr>
          </a:p>
          <a:p>
            <a:pPr lvl="0" algn="just">
              <a:spcAft>
                <a:spcPts val="0"/>
              </a:spcAft>
            </a:pPr>
            <a:r>
              <a:rPr lang="ru-RU" sz="2000" cap="small" dirty="0">
                <a:latin typeface="Times New Roman" panose="02020603050405020304" pitchFamily="18" charset="0"/>
                <a:ea typeface="Times New Roman" panose="02020603050405020304" pitchFamily="18" charset="0"/>
              </a:rPr>
              <a:t>Наблюдение за учебным поведением ребенка</a:t>
            </a:r>
          </a:p>
          <a:p>
            <a:pPr lvl="0" algn="just">
              <a:spcAft>
                <a:spcPts val="0"/>
              </a:spcAft>
            </a:pPr>
            <a:endParaRPr lang="ru-RU" sz="2000" cap="small" dirty="0">
              <a:latin typeface="Times New Roman" panose="02020603050405020304" pitchFamily="18" charset="0"/>
              <a:ea typeface="Times New Roman" panose="02020603050405020304" pitchFamily="18" charset="0"/>
            </a:endParaRPr>
          </a:p>
          <a:p>
            <a:pPr lvl="0" algn="just">
              <a:spcAft>
                <a:spcPts val="0"/>
              </a:spcAft>
            </a:pPr>
            <a:r>
              <a:rPr lang="ru-RU" sz="2000" cap="small" dirty="0">
                <a:latin typeface="Times New Roman" panose="02020603050405020304" pitchFamily="18" charset="0"/>
                <a:ea typeface="Times New Roman" panose="02020603050405020304" pitchFamily="18" charset="0"/>
              </a:rPr>
              <a:t>Диагностика специалистов</a:t>
            </a:r>
          </a:p>
          <a:p>
            <a:pPr lvl="0" algn="just">
              <a:spcAft>
                <a:spcPts val="0"/>
              </a:spcAft>
            </a:pPr>
            <a:endParaRPr lang="ru-RU" sz="2000" cap="small" dirty="0">
              <a:latin typeface="Times New Roman" panose="02020603050405020304" pitchFamily="18" charset="0"/>
              <a:ea typeface="Times New Roman" panose="02020603050405020304" pitchFamily="18" charset="0"/>
            </a:endParaRPr>
          </a:p>
          <a:p>
            <a:pPr lvl="0" algn="just">
              <a:spcAft>
                <a:spcPts val="0"/>
              </a:spcAft>
            </a:pPr>
            <a:r>
              <a:rPr lang="ru-RU" sz="2000" cap="small" dirty="0">
                <a:latin typeface="Times New Roman" panose="02020603050405020304" pitchFamily="18" charset="0"/>
                <a:ea typeface="Times New Roman" panose="02020603050405020304" pitchFamily="18" charset="0"/>
              </a:rPr>
              <a:t>Обследование ребенка на </a:t>
            </a:r>
            <a:r>
              <a:rPr lang="ru-RU" sz="2000" cap="small" dirty="0" err="1">
                <a:latin typeface="Times New Roman" panose="02020603050405020304" pitchFamily="18" charset="0"/>
                <a:ea typeface="Times New Roman" panose="02020603050405020304" pitchFamily="18" charset="0"/>
              </a:rPr>
              <a:t>ППк</a:t>
            </a:r>
            <a:endParaRPr lang="ru-RU" sz="2000" cap="small"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5897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1524000" y="6507163"/>
            <a:ext cx="9144000" cy="2714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0" y="6507163"/>
            <a:ext cx="12192000" cy="365125"/>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0363" algn="ctr" eaLnBrk="0" fontAlgn="base" hangingPunct="0">
              <a:spcBef>
                <a:spcPct val="0"/>
              </a:spcBef>
              <a:spcAft>
                <a:spcPct val="0"/>
              </a:spcAft>
              <a:defRPr/>
            </a:pPr>
            <a:r>
              <a:rPr lang="ru-RU" dirty="0">
                <a:solidFill>
                  <a:prstClr val="white"/>
                </a:solidFill>
                <a:latin typeface="Calibri"/>
              </a:rPr>
              <a:t>ЛОГИЧЕСКИЕ УНИВЕРСАЛЬНЫЕ ДЕЙСТВИЯ</a:t>
            </a: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573313"/>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838200" y="365125"/>
            <a:ext cx="10515600" cy="270555"/>
          </a:xfrm>
        </p:spPr>
        <p:txBody>
          <a:bodyPr>
            <a:normAutofit fontScale="90000"/>
          </a:bodyPr>
          <a:lstStyle/>
          <a:p>
            <a:pPr algn="ctr"/>
            <a:r>
              <a:rPr lang="ru-RU" altLang="ru-RU" sz="2000" cap="all" dirty="0"/>
              <a:t> </a:t>
            </a:r>
            <a:r>
              <a:rPr lang="ru-RU" altLang="ru-RU" sz="1600" cap="all" dirty="0">
                <a:latin typeface="Times New Roman" panose="02020603050405020304" pitchFamily="18" charset="0"/>
                <a:cs typeface="Times New Roman" panose="02020603050405020304" pitchFamily="18" charset="0"/>
              </a:rPr>
              <a:t>ПОЗНАВАТЕЛЬНЫЕ УУД</a:t>
            </a:r>
          </a:p>
        </p:txBody>
      </p:sp>
      <p:sp>
        <p:nvSpPr>
          <p:cNvPr id="9" name="Прямоугольник 8">
            <a:extLst>
              <a:ext uri="{FF2B5EF4-FFF2-40B4-BE49-F238E27FC236}">
                <a16:creationId xmlns:a16="http://schemas.microsoft.com/office/drawing/2014/main" id="{767067AB-0790-48F4-9C94-F716F92284DC}"/>
              </a:ext>
            </a:extLst>
          </p:cNvPr>
          <p:cNvSpPr/>
          <p:nvPr/>
        </p:nvSpPr>
        <p:spPr>
          <a:xfrm>
            <a:off x="126608" y="816879"/>
            <a:ext cx="11830929" cy="923330"/>
          </a:xfrm>
          <a:prstGeom prst="rect">
            <a:avLst/>
          </a:prstGeom>
          <a:ln>
            <a:solidFill>
              <a:schemeClr val="accent1"/>
            </a:solidFill>
          </a:ln>
        </p:spPr>
        <p:txBody>
          <a:bodyPr wrap="square">
            <a:spAutoFit/>
          </a:bodyPr>
          <a:lstStyle/>
          <a:p>
            <a:pPr lvl="0" algn="just">
              <a:spcAft>
                <a:spcPts val="0"/>
              </a:spcAft>
            </a:pPr>
            <a:r>
              <a:rPr lang="ru-RU" dirty="0">
                <a:latin typeface="Times New Roman" panose="02020603050405020304" pitchFamily="18" charset="0"/>
                <a:cs typeface="Times New Roman" panose="02020603050405020304" pitchFamily="18" charset="0"/>
              </a:rPr>
              <a:t>Логические приемы мыслительной деятельности сформированы, используются разные их сочетания в ходе решения мыслительных задач. Гибкое владение логическими действиями. Высокая способность к </a:t>
            </a:r>
            <a:r>
              <a:rPr lang="ru-RU" dirty="0" err="1">
                <a:latin typeface="Times New Roman" panose="02020603050405020304" pitchFamily="18" charset="0"/>
                <a:cs typeface="Times New Roman" panose="02020603050405020304" pitchFamily="18" charset="0"/>
              </a:rPr>
              <a:t>перестраиванию</a:t>
            </a:r>
            <a:r>
              <a:rPr lang="ru-RU" dirty="0">
                <a:latin typeface="Times New Roman" panose="02020603050405020304" pitchFamily="18" charset="0"/>
                <a:cs typeface="Times New Roman" panose="02020603050405020304" pitchFamily="18" charset="0"/>
              </a:rPr>
              <a:t> выбранных логических действий в соответствии с изменением условий.</a:t>
            </a:r>
            <a:endParaRPr lang="ru-RU" sz="2400" cap="small"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A01C19B8-F067-41B8-89A6-2A26AAA61B25}"/>
              </a:ext>
            </a:extLst>
          </p:cNvPr>
          <p:cNvSpPr/>
          <p:nvPr/>
        </p:nvSpPr>
        <p:spPr>
          <a:xfrm>
            <a:off x="126606" y="1805506"/>
            <a:ext cx="11830928" cy="1200329"/>
          </a:xfrm>
          <a:prstGeom prst="rect">
            <a:avLst/>
          </a:prstGeom>
          <a:ln>
            <a:solidFill>
              <a:schemeClr val="accent1"/>
            </a:solidFill>
          </a:ln>
        </p:spPr>
        <p:txBody>
          <a:bodyPr wrap="square">
            <a:spAutoFit/>
          </a:bodyPr>
          <a:lstStyle/>
          <a:p>
            <a:r>
              <a:rPr lang="ru-RU" dirty="0">
                <a:latin typeface="Times New Roman" panose="02020603050405020304" pitchFamily="18" charset="0"/>
                <a:ea typeface="Calibri" panose="020F0502020204030204" pitchFamily="34" charset="0"/>
              </a:rPr>
              <a:t>Логические действия в целом сформированы. Самостоятельный выбор совокупности логических действий и их последовательности затруднен при решении новых интеллектуальных задач, что требует направления деятельности ребенка со стороны педагога. Основные логические приемы самостоятельно используются в знакомых учебных ситуациях.</a:t>
            </a:r>
            <a:endParaRPr lang="ru-RU" dirty="0"/>
          </a:p>
        </p:txBody>
      </p:sp>
      <p:sp>
        <p:nvSpPr>
          <p:cNvPr id="3" name="Прямоугольник 2">
            <a:extLst>
              <a:ext uri="{FF2B5EF4-FFF2-40B4-BE49-F238E27FC236}">
                <a16:creationId xmlns:a16="http://schemas.microsoft.com/office/drawing/2014/main" id="{6BAAE903-BD49-43A3-A117-A1A077B59A89}"/>
              </a:ext>
            </a:extLst>
          </p:cNvPr>
          <p:cNvSpPr/>
          <p:nvPr/>
        </p:nvSpPr>
        <p:spPr>
          <a:xfrm>
            <a:off x="126607" y="2917048"/>
            <a:ext cx="11830927" cy="1754326"/>
          </a:xfrm>
          <a:prstGeom prst="rect">
            <a:avLst/>
          </a:prstGeom>
          <a:ln>
            <a:solidFill>
              <a:schemeClr val="accent1"/>
            </a:solidFill>
          </a:ln>
        </p:spPr>
        <p:txBody>
          <a:bodyPr wrap="square">
            <a:spAutoFit/>
          </a:bodyPr>
          <a:lstStyle/>
          <a:p>
            <a:r>
              <a:rPr lang="ru-RU" dirty="0">
                <a:latin typeface="Times New Roman" panose="02020603050405020304" pitchFamily="18" charset="0"/>
                <a:ea typeface="Calibri" panose="020F0502020204030204" pitchFamily="34" charset="0"/>
              </a:rPr>
              <a:t>Логические действия сформированы недостаточно. Отмечаются трудности аналитико-синтетической деятельности, которые проявляются в недостаточной планомерности анализа, невозможности провести соотносительный анализ, выделить совокупность существенных признаков. Сравнение, классификация могут проводится по случайным и несущественным признакам. Трудности самостоятельного обобщения, формулировки вывода. Могут отмечаться трудности установления причинно-следственных зависимостей. При этом, обучающийся продуктивно выполняет хорошо знакомые задания, усваивает и воспроизводит определенные алгоритмы использования логических приемов.</a:t>
            </a:r>
            <a:endParaRPr lang="ru-RU" dirty="0"/>
          </a:p>
        </p:txBody>
      </p:sp>
      <p:sp>
        <p:nvSpPr>
          <p:cNvPr id="4" name="Прямоугольник 3">
            <a:extLst>
              <a:ext uri="{FF2B5EF4-FFF2-40B4-BE49-F238E27FC236}">
                <a16:creationId xmlns:a16="http://schemas.microsoft.com/office/drawing/2014/main" id="{72A885E2-EB8A-447B-89D5-1612A3395081}"/>
              </a:ext>
            </a:extLst>
          </p:cNvPr>
          <p:cNvSpPr/>
          <p:nvPr/>
        </p:nvSpPr>
        <p:spPr>
          <a:xfrm>
            <a:off x="126607" y="4824128"/>
            <a:ext cx="11830927" cy="1477328"/>
          </a:xfrm>
          <a:prstGeom prst="rect">
            <a:avLst/>
          </a:prstGeom>
          <a:ln>
            <a:solidFill>
              <a:schemeClr val="accent1"/>
            </a:solidFill>
          </a:ln>
        </p:spPr>
        <p:txBody>
          <a:bodyPr wrap="square">
            <a:spAutoFit/>
          </a:bodyPr>
          <a:lstStyle/>
          <a:p>
            <a:r>
              <a:rPr lang="ru-RU" dirty="0">
                <a:latin typeface="Times New Roman" panose="02020603050405020304" pitchFamily="18" charset="0"/>
                <a:ea typeface="Calibri" panose="020F0502020204030204" pitchFamily="34" charset="0"/>
              </a:rPr>
              <a:t>Логические действия сформированы слабо. Выражены трудности выделения существенных связей в наблюдаемых объектах. Логические приемы выполняются формально, без осознанности, чаще наугад. Использование совокупности логических приемов недоступно. Обобщение затруднено. Самостоятельно сделать вывод, умозаключение обучающийся не может, ему требуется развернутая помощь педагога. Возможным является выполнение некоторых действий по образцу, внешне заданному пошаговому алгоритму. </a:t>
            </a:r>
            <a:endParaRPr lang="ru-RU" dirty="0"/>
          </a:p>
        </p:txBody>
      </p:sp>
      <p:sp>
        <p:nvSpPr>
          <p:cNvPr id="5" name="Прямоугольник 4">
            <a:extLst>
              <a:ext uri="{FF2B5EF4-FFF2-40B4-BE49-F238E27FC236}">
                <a16:creationId xmlns:a16="http://schemas.microsoft.com/office/drawing/2014/main" id="{26537F2C-157D-408C-B88C-7E42E736577C}"/>
              </a:ext>
            </a:extLst>
          </p:cNvPr>
          <p:cNvSpPr/>
          <p:nvPr/>
        </p:nvSpPr>
        <p:spPr>
          <a:xfrm>
            <a:off x="42199" y="754092"/>
            <a:ext cx="168815" cy="392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1</a:t>
            </a:r>
          </a:p>
        </p:txBody>
      </p:sp>
      <p:sp>
        <p:nvSpPr>
          <p:cNvPr id="13" name="Прямоугольник 12">
            <a:extLst>
              <a:ext uri="{FF2B5EF4-FFF2-40B4-BE49-F238E27FC236}">
                <a16:creationId xmlns:a16="http://schemas.microsoft.com/office/drawing/2014/main" id="{B95B7B55-977D-4B04-8274-ECC10BE7F27F}"/>
              </a:ext>
            </a:extLst>
          </p:cNvPr>
          <p:cNvSpPr/>
          <p:nvPr/>
        </p:nvSpPr>
        <p:spPr>
          <a:xfrm>
            <a:off x="49233" y="1784778"/>
            <a:ext cx="168815" cy="392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2</a:t>
            </a:r>
          </a:p>
        </p:txBody>
      </p:sp>
      <p:sp>
        <p:nvSpPr>
          <p:cNvPr id="14" name="Прямоугольник 13">
            <a:extLst>
              <a:ext uri="{FF2B5EF4-FFF2-40B4-BE49-F238E27FC236}">
                <a16:creationId xmlns:a16="http://schemas.microsoft.com/office/drawing/2014/main" id="{CD363C32-D31C-4063-9A49-4DEB4018B89C}"/>
              </a:ext>
            </a:extLst>
          </p:cNvPr>
          <p:cNvSpPr/>
          <p:nvPr/>
        </p:nvSpPr>
        <p:spPr>
          <a:xfrm>
            <a:off x="53919" y="2821813"/>
            <a:ext cx="168815" cy="392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3</a:t>
            </a:r>
          </a:p>
        </p:txBody>
      </p:sp>
      <p:sp>
        <p:nvSpPr>
          <p:cNvPr id="15" name="Прямоугольник 14">
            <a:extLst>
              <a:ext uri="{FF2B5EF4-FFF2-40B4-BE49-F238E27FC236}">
                <a16:creationId xmlns:a16="http://schemas.microsoft.com/office/drawing/2014/main" id="{CEDB92A6-9533-41F4-BFED-85DA4BCCE34F}"/>
              </a:ext>
            </a:extLst>
          </p:cNvPr>
          <p:cNvSpPr/>
          <p:nvPr/>
        </p:nvSpPr>
        <p:spPr>
          <a:xfrm>
            <a:off x="49233" y="4760629"/>
            <a:ext cx="168815" cy="392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4</a:t>
            </a:r>
          </a:p>
        </p:txBody>
      </p:sp>
    </p:spTree>
    <p:extLst>
      <p:ext uri="{BB962C8B-B14F-4D97-AF65-F5344CB8AC3E}">
        <p14:creationId xmlns:p14="http://schemas.microsoft.com/office/powerpoint/2010/main" val="4263289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1524000" y="6507163"/>
            <a:ext cx="9144000" cy="2714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0" y="6507163"/>
            <a:ext cx="12192000" cy="365125"/>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0363" algn="ctr" eaLnBrk="0" fontAlgn="base" hangingPunct="0">
              <a:spcBef>
                <a:spcPct val="0"/>
              </a:spcBef>
              <a:spcAft>
                <a:spcPct val="0"/>
              </a:spcAft>
              <a:defRPr/>
            </a:pPr>
            <a:r>
              <a:rPr lang="ru-RU" dirty="0">
                <a:solidFill>
                  <a:prstClr val="white"/>
                </a:solidFill>
                <a:latin typeface="Calibri"/>
              </a:rPr>
              <a:t>ЗНАКОВО-СИМВОЛИЧЕСКИЕ УНИВЕРСАЛЬНЫЕ ДЕЙСТВИЯ</a:t>
            </a: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573313"/>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838200" y="365125"/>
            <a:ext cx="10515600" cy="270555"/>
          </a:xfrm>
        </p:spPr>
        <p:txBody>
          <a:bodyPr>
            <a:normAutofit fontScale="90000"/>
          </a:bodyPr>
          <a:lstStyle/>
          <a:p>
            <a:pPr algn="ctr"/>
            <a:r>
              <a:rPr lang="ru-RU" altLang="ru-RU" sz="2000" cap="all" dirty="0"/>
              <a:t> </a:t>
            </a:r>
            <a:r>
              <a:rPr lang="ru-RU" altLang="ru-RU" sz="1600" cap="all" dirty="0">
                <a:latin typeface="Times New Roman" panose="02020603050405020304" pitchFamily="18" charset="0"/>
                <a:cs typeface="Times New Roman" panose="02020603050405020304" pitchFamily="18" charset="0"/>
              </a:rPr>
              <a:t>ПОЗНАВАТЕЛЬНЫЕ УУД</a:t>
            </a:r>
          </a:p>
        </p:txBody>
      </p:sp>
      <p:sp>
        <p:nvSpPr>
          <p:cNvPr id="5" name="Прямоугольник 4">
            <a:extLst>
              <a:ext uri="{FF2B5EF4-FFF2-40B4-BE49-F238E27FC236}">
                <a16:creationId xmlns:a16="http://schemas.microsoft.com/office/drawing/2014/main" id="{26537F2C-157D-408C-B88C-7E42E736577C}"/>
              </a:ext>
            </a:extLst>
          </p:cNvPr>
          <p:cNvSpPr/>
          <p:nvPr/>
        </p:nvSpPr>
        <p:spPr>
          <a:xfrm>
            <a:off x="42199" y="754092"/>
            <a:ext cx="168815" cy="392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1</a:t>
            </a:r>
          </a:p>
        </p:txBody>
      </p:sp>
      <p:sp>
        <p:nvSpPr>
          <p:cNvPr id="13" name="Прямоугольник 12">
            <a:extLst>
              <a:ext uri="{FF2B5EF4-FFF2-40B4-BE49-F238E27FC236}">
                <a16:creationId xmlns:a16="http://schemas.microsoft.com/office/drawing/2014/main" id="{B95B7B55-977D-4B04-8274-ECC10BE7F27F}"/>
              </a:ext>
            </a:extLst>
          </p:cNvPr>
          <p:cNvSpPr/>
          <p:nvPr/>
        </p:nvSpPr>
        <p:spPr>
          <a:xfrm>
            <a:off x="65637" y="2080329"/>
            <a:ext cx="168815" cy="392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2</a:t>
            </a:r>
          </a:p>
        </p:txBody>
      </p:sp>
      <p:sp>
        <p:nvSpPr>
          <p:cNvPr id="14" name="Прямоугольник 13">
            <a:extLst>
              <a:ext uri="{FF2B5EF4-FFF2-40B4-BE49-F238E27FC236}">
                <a16:creationId xmlns:a16="http://schemas.microsoft.com/office/drawing/2014/main" id="{CD363C32-D31C-4063-9A49-4DEB4018B89C}"/>
              </a:ext>
            </a:extLst>
          </p:cNvPr>
          <p:cNvSpPr/>
          <p:nvPr/>
        </p:nvSpPr>
        <p:spPr>
          <a:xfrm>
            <a:off x="69157" y="3630627"/>
            <a:ext cx="168815" cy="392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3</a:t>
            </a:r>
          </a:p>
        </p:txBody>
      </p:sp>
      <p:sp>
        <p:nvSpPr>
          <p:cNvPr id="15" name="Прямоугольник 14">
            <a:extLst>
              <a:ext uri="{FF2B5EF4-FFF2-40B4-BE49-F238E27FC236}">
                <a16:creationId xmlns:a16="http://schemas.microsoft.com/office/drawing/2014/main" id="{CEDB92A6-9533-41F4-BFED-85DA4BCCE34F}"/>
              </a:ext>
            </a:extLst>
          </p:cNvPr>
          <p:cNvSpPr/>
          <p:nvPr/>
        </p:nvSpPr>
        <p:spPr>
          <a:xfrm>
            <a:off x="141846" y="5205311"/>
            <a:ext cx="168815" cy="392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4</a:t>
            </a:r>
          </a:p>
        </p:txBody>
      </p:sp>
      <p:sp>
        <p:nvSpPr>
          <p:cNvPr id="17" name="Прямоугольник 16">
            <a:extLst>
              <a:ext uri="{FF2B5EF4-FFF2-40B4-BE49-F238E27FC236}">
                <a16:creationId xmlns:a16="http://schemas.microsoft.com/office/drawing/2014/main" id="{EB9742B1-CA03-4F4D-9E93-17D2AB04F617}"/>
              </a:ext>
            </a:extLst>
          </p:cNvPr>
          <p:cNvSpPr/>
          <p:nvPr/>
        </p:nvSpPr>
        <p:spPr>
          <a:xfrm>
            <a:off x="579120" y="787398"/>
            <a:ext cx="11302214" cy="1200329"/>
          </a:xfrm>
          <a:prstGeom prst="rect">
            <a:avLst/>
          </a:prstGeom>
          <a:ln>
            <a:solidFill>
              <a:schemeClr val="accent1">
                <a:lumMod val="50000"/>
              </a:schemeClr>
            </a:solidFill>
          </a:ln>
        </p:spPr>
        <p:txBody>
          <a:bodyPr wrap="square">
            <a:spAutoFit/>
          </a:bodyPr>
          <a:lstStyle/>
          <a:p>
            <a:pPr algn="just">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Свободное оперирование знаково-символическими действиями, хорошая способность самостоятельного преобразования объектов в пространственно-графические и знаково-символические модели.</a:t>
            </a:r>
            <a:endParaRPr lang="ru-RU"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Прямоугольник 15">
            <a:extLst>
              <a:ext uri="{FF2B5EF4-FFF2-40B4-BE49-F238E27FC236}">
                <a16:creationId xmlns:a16="http://schemas.microsoft.com/office/drawing/2014/main" id="{821DB5D0-7F4E-4B34-9703-9F9BAA4AE7D8}"/>
              </a:ext>
            </a:extLst>
          </p:cNvPr>
          <p:cNvSpPr/>
          <p:nvPr/>
        </p:nvSpPr>
        <p:spPr>
          <a:xfrm>
            <a:off x="579120" y="2191731"/>
            <a:ext cx="11302214" cy="1200329"/>
          </a:xfrm>
          <a:prstGeom prst="rect">
            <a:avLst/>
          </a:prstGeom>
          <a:ln>
            <a:solidFill>
              <a:schemeClr val="accent1">
                <a:lumMod val="50000"/>
              </a:schemeClr>
            </a:solidFill>
          </a:ln>
        </p:spPr>
        <p:txBody>
          <a:bodyPr wrap="square">
            <a:spAutoFit/>
          </a:bodyPr>
          <a:lstStyle/>
          <a:p>
            <a:pPr algn="just">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Хорошо использует предложенные педагогом пространственно-графические и знаково-символические модели в учебном процессе, опирается на знаково-символическую функцию при запоминании учебного материала.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Прямоугольник 17">
            <a:extLst>
              <a:ext uri="{FF2B5EF4-FFF2-40B4-BE49-F238E27FC236}">
                <a16:creationId xmlns:a16="http://schemas.microsoft.com/office/drawing/2014/main" id="{89E1645C-9FC2-409C-8428-710E8DC1AE56}"/>
              </a:ext>
            </a:extLst>
          </p:cNvPr>
          <p:cNvSpPr/>
          <p:nvPr/>
        </p:nvSpPr>
        <p:spPr>
          <a:xfrm>
            <a:off x="520698" y="3587490"/>
            <a:ext cx="11360635" cy="1200329"/>
          </a:xfrm>
          <a:prstGeom prst="rect">
            <a:avLst/>
          </a:prstGeom>
          <a:ln>
            <a:solidFill>
              <a:schemeClr val="accent1">
                <a:lumMod val="50000"/>
              </a:schemeClr>
            </a:solidFill>
          </a:ln>
        </p:spPr>
        <p:txBody>
          <a:bodyPr wrap="square">
            <a:spAutoFit/>
          </a:bodyPr>
          <a:lstStyle/>
          <a:p>
            <a:pPr algn="just">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Знаково-символические действия затруднены. Требует развернутой помощи и длительного обучения использования пространственно-графических и знаково-символических моделей в учебно-познавательной деятельности.</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Прямоугольник 18">
            <a:extLst>
              <a:ext uri="{FF2B5EF4-FFF2-40B4-BE49-F238E27FC236}">
                <a16:creationId xmlns:a16="http://schemas.microsoft.com/office/drawing/2014/main" id="{C380C452-F0C6-47A3-AD29-3111008C3B8A}"/>
              </a:ext>
            </a:extLst>
          </p:cNvPr>
          <p:cNvSpPr/>
          <p:nvPr/>
        </p:nvSpPr>
        <p:spPr>
          <a:xfrm>
            <a:off x="520698" y="5027489"/>
            <a:ext cx="11529455" cy="1200329"/>
          </a:xfrm>
          <a:prstGeom prst="rect">
            <a:avLst/>
          </a:prstGeom>
          <a:ln>
            <a:solidFill>
              <a:schemeClr val="accent1">
                <a:lumMod val="50000"/>
              </a:schemeClr>
            </a:solidFill>
          </a:ln>
        </p:spPr>
        <p:txBody>
          <a:bodyPr wrap="square">
            <a:spAutoFit/>
          </a:bodyPr>
          <a:lstStyle/>
          <a:p>
            <a:pPr algn="just">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Понимание знаково-символических действий значительно затруднено. Возможным является использование простых пространственно-графических моделей под руководством учителя.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172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1524000" y="6507163"/>
            <a:ext cx="9144000" cy="2714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0" y="6413724"/>
            <a:ext cx="12192000" cy="458565"/>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ru-RU" dirty="0">
                <a:solidFill>
                  <a:prstClr val="white"/>
                </a:solidFill>
                <a:latin typeface="Calibri"/>
              </a:rPr>
              <a:t> </a:t>
            </a:r>
            <a:r>
              <a:rPr lang="ru-RU" dirty="0" err="1">
                <a:solidFill>
                  <a:prstClr val="white"/>
                </a:solidFill>
                <a:latin typeface="Calibri"/>
              </a:rPr>
              <a:t>Диагностико</a:t>
            </a:r>
            <a:r>
              <a:rPr lang="ru-RU" dirty="0">
                <a:solidFill>
                  <a:prstClr val="white"/>
                </a:solidFill>
                <a:latin typeface="Calibri"/>
              </a:rPr>
              <a:t>-консультативное направление</a:t>
            </a: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635680"/>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2724150" y="261939"/>
            <a:ext cx="7315200" cy="498475"/>
          </a:xfrm>
        </p:spPr>
        <p:txBody>
          <a:bodyPr/>
          <a:lstStyle/>
          <a:p>
            <a:pPr algn="ctr"/>
            <a:r>
              <a:rPr lang="ru-RU" altLang="ru-RU" sz="2000" dirty="0"/>
              <a:t>ДИАГНОСТИКА СПЕЦИАЛИСТОВ</a:t>
            </a:r>
          </a:p>
        </p:txBody>
      </p:sp>
      <p:sp>
        <p:nvSpPr>
          <p:cNvPr id="2" name="Прямоугольник: один усеченный угол 1">
            <a:extLst>
              <a:ext uri="{FF2B5EF4-FFF2-40B4-BE49-F238E27FC236}">
                <a16:creationId xmlns:a16="http://schemas.microsoft.com/office/drawing/2014/main" id="{38F4FE3A-3D87-423F-B060-ABCA2CC295F0}"/>
              </a:ext>
            </a:extLst>
          </p:cNvPr>
          <p:cNvSpPr/>
          <p:nvPr/>
        </p:nvSpPr>
        <p:spPr>
          <a:xfrm>
            <a:off x="413659" y="1248911"/>
            <a:ext cx="2946400" cy="19050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СОБСТВЕННОЕ</a:t>
            </a:r>
          </a:p>
          <a:p>
            <a:pPr algn="ctr"/>
            <a:r>
              <a:rPr lang="ru-RU" dirty="0"/>
              <a:t>ОБСЛЕДОВАНИЕ</a:t>
            </a:r>
          </a:p>
        </p:txBody>
      </p:sp>
      <p:sp>
        <p:nvSpPr>
          <p:cNvPr id="9" name="Прямоугольник: один усеченный угол 8">
            <a:extLst>
              <a:ext uri="{FF2B5EF4-FFF2-40B4-BE49-F238E27FC236}">
                <a16:creationId xmlns:a16="http://schemas.microsoft.com/office/drawing/2014/main" id="{DB2924C0-CA9C-4EF3-829B-5EA227A6A29C}"/>
              </a:ext>
            </a:extLst>
          </p:cNvPr>
          <p:cNvSpPr/>
          <p:nvPr/>
        </p:nvSpPr>
        <p:spPr>
          <a:xfrm>
            <a:off x="4448628" y="1248911"/>
            <a:ext cx="2946400" cy="19050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КОМПЛЕКСНОЕ ОБСЛЕДОВАНИЕ</a:t>
            </a:r>
          </a:p>
          <a:p>
            <a:pPr algn="ctr"/>
            <a:r>
              <a:rPr lang="ru-RU" dirty="0"/>
              <a:t>ДИАГНОСТИКА В СОСТАВЕ </a:t>
            </a:r>
            <a:r>
              <a:rPr lang="ru-RU" dirty="0" err="1"/>
              <a:t>ППк</a:t>
            </a:r>
            <a:endParaRPr lang="ru-RU" dirty="0"/>
          </a:p>
        </p:txBody>
      </p:sp>
      <p:sp>
        <p:nvSpPr>
          <p:cNvPr id="11" name="Прямоугольник: один усеченный угол 10">
            <a:extLst>
              <a:ext uri="{FF2B5EF4-FFF2-40B4-BE49-F238E27FC236}">
                <a16:creationId xmlns:a16="http://schemas.microsoft.com/office/drawing/2014/main" id="{64FB8C6D-FA6D-4A1B-801D-207F0734B5A8}"/>
              </a:ext>
            </a:extLst>
          </p:cNvPr>
          <p:cNvSpPr/>
          <p:nvPr/>
        </p:nvSpPr>
        <p:spPr>
          <a:xfrm>
            <a:off x="8831941" y="1244913"/>
            <a:ext cx="2946400" cy="193396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ЭКПЕРТНО-ОЦЕНОЧНАЯ ДИАГНОСТИЧЕСКАЯ ДЕЯТЕЛЬНОСТЬ</a:t>
            </a:r>
          </a:p>
        </p:txBody>
      </p:sp>
      <p:sp>
        <p:nvSpPr>
          <p:cNvPr id="3" name="Стрелка: вниз 2">
            <a:extLst>
              <a:ext uri="{FF2B5EF4-FFF2-40B4-BE49-F238E27FC236}">
                <a16:creationId xmlns:a16="http://schemas.microsoft.com/office/drawing/2014/main" id="{FC9CB9D9-6A8E-4605-88AA-C9B295D4BD30}"/>
              </a:ext>
            </a:extLst>
          </p:cNvPr>
          <p:cNvSpPr/>
          <p:nvPr/>
        </p:nvSpPr>
        <p:spPr>
          <a:xfrm>
            <a:off x="1378856" y="3183477"/>
            <a:ext cx="783771" cy="6044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a:extLst>
              <a:ext uri="{FF2B5EF4-FFF2-40B4-BE49-F238E27FC236}">
                <a16:creationId xmlns:a16="http://schemas.microsoft.com/office/drawing/2014/main" id="{7A91570E-E93A-4D92-B057-FA84B34BC619}"/>
              </a:ext>
            </a:extLst>
          </p:cNvPr>
          <p:cNvSpPr/>
          <p:nvPr/>
        </p:nvSpPr>
        <p:spPr>
          <a:xfrm>
            <a:off x="413659" y="3891303"/>
            <a:ext cx="2946400" cy="604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Стартовая диагностика</a:t>
            </a:r>
          </a:p>
        </p:txBody>
      </p:sp>
      <p:sp>
        <p:nvSpPr>
          <p:cNvPr id="15" name="Прямоугольник 14">
            <a:extLst>
              <a:ext uri="{FF2B5EF4-FFF2-40B4-BE49-F238E27FC236}">
                <a16:creationId xmlns:a16="http://schemas.microsoft.com/office/drawing/2014/main" id="{6CCC12B1-29FD-42BB-B168-C06647C2998A}"/>
              </a:ext>
            </a:extLst>
          </p:cNvPr>
          <p:cNvSpPr/>
          <p:nvPr/>
        </p:nvSpPr>
        <p:spPr>
          <a:xfrm>
            <a:off x="413658" y="4607278"/>
            <a:ext cx="2946400" cy="1047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Текущая и оценка и рубежный контроль результативности коррекционной работы</a:t>
            </a:r>
          </a:p>
        </p:txBody>
      </p:sp>
      <p:sp>
        <p:nvSpPr>
          <p:cNvPr id="17" name="Прямоугольник 16">
            <a:extLst>
              <a:ext uri="{FF2B5EF4-FFF2-40B4-BE49-F238E27FC236}">
                <a16:creationId xmlns:a16="http://schemas.microsoft.com/office/drawing/2014/main" id="{6E671196-01DE-4B8D-86D3-529330EECF39}"/>
              </a:ext>
            </a:extLst>
          </p:cNvPr>
          <p:cNvSpPr/>
          <p:nvPr/>
        </p:nvSpPr>
        <p:spPr>
          <a:xfrm>
            <a:off x="413658" y="5736245"/>
            <a:ext cx="2946400" cy="604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Итоговая диагностика</a:t>
            </a:r>
          </a:p>
        </p:txBody>
      </p:sp>
      <p:sp>
        <p:nvSpPr>
          <p:cNvPr id="18" name="Прямоугольник 17">
            <a:extLst>
              <a:ext uri="{FF2B5EF4-FFF2-40B4-BE49-F238E27FC236}">
                <a16:creationId xmlns:a16="http://schemas.microsoft.com/office/drawing/2014/main" id="{B196C994-02C1-4D71-B801-F3968C83F610}"/>
              </a:ext>
            </a:extLst>
          </p:cNvPr>
          <p:cNvSpPr/>
          <p:nvPr/>
        </p:nvSpPr>
        <p:spPr>
          <a:xfrm>
            <a:off x="4448628" y="3836767"/>
            <a:ext cx="2946400" cy="971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Определение особых образовательных особенностей ребенка</a:t>
            </a:r>
            <a:endParaRPr lang="ru-RU" dirty="0"/>
          </a:p>
        </p:txBody>
      </p:sp>
      <p:sp>
        <p:nvSpPr>
          <p:cNvPr id="19" name="Стрелка: вниз 18">
            <a:extLst>
              <a:ext uri="{FF2B5EF4-FFF2-40B4-BE49-F238E27FC236}">
                <a16:creationId xmlns:a16="http://schemas.microsoft.com/office/drawing/2014/main" id="{0263A3A2-847D-4990-9DFE-5D6DB87EB85D}"/>
              </a:ext>
            </a:extLst>
          </p:cNvPr>
          <p:cNvSpPr/>
          <p:nvPr/>
        </p:nvSpPr>
        <p:spPr>
          <a:xfrm>
            <a:off x="5471884" y="3196748"/>
            <a:ext cx="783771" cy="6044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a:extLst>
              <a:ext uri="{FF2B5EF4-FFF2-40B4-BE49-F238E27FC236}">
                <a16:creationId xmlns:a16="http://schemas.microsoft.com/office/drawing/2014/main" id="{8232337F-8E8E-4964-9ECA-8077E45261E6}"/>
              </a:ext>
            </a:extLst>
          </p:cNvPr>
          <p:cNvSpPr/>
          <p:nvPr/>
        </p:nvSpPr>
        <p:spPr>
          <a:xfrm>
            <a:off x="413658" y="3891303"/>
            <a:ext cx="2946400" cy="604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Стартовая диагностика</a:t>
            </a:r>
          </a:p>
        </p:txBody>
      </p:sp>
      <p:sp>
        <p:nvSpPr>
          <p:cNvPr id="23" name="Прямоугольник 22">
            <a:extLst>
              <a:ext uri="{FF2B5EF4-FFF2-40B4-BE49-F238E27FC236}">
                <a16:creationId xmlns:a16="http://schemas.microsoft.com/office/drawing/2014/main" id="{C6CC8C8D-33C3-4DAE-8EDF-D19B3E21AD6E}"/>
              </a:ext>
            </a:extLst>
          </p:cNvPr>
          <p:cNvSpPr/>
          <p:nvPr/>
        </p:nvSpPr>
        <p:spPr>
          <a:xfrm>
            <a:off x="4448628" y="4886391"/>
            <a:ext cx="2946400" cy="604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Определение причин трудностей</a:t>
            </a:r>
          </a:p>
        </p:txBody>
      </p:sp>
      <p:sp>
        <p:nvSpPr>
          <p:cNvPr id="25" name="Прямоугольник 24">
            <a:extLst>
              <a:ext uri="{FF2B5EF4-FFF2-40B4-BE49-F238E27FC236}">
                <a16:creationId xmlns:a16="http://schemas.microsoft.com/office/drawing/2014/main" id="{908D688D-57F6-45D7-B15C-D465EA0C9A7A}"/>
              </a:ext>
            </a:extLst>
          </p:cNvPr>
          <p:cNvSpPr/>
          <p:nvPr/>
        </p:nvSpPr>
        <p:spPr>
          <a:xfrm>
            <a:off x="4448628" y="5608111"/>
            <a:ext cx="2946400" cy="604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Уточнение ИОМ</a:t>
            </a:r>
          </a:p>
        </p:txBody>
      </p:sp>
      <p:sp>
        <p:nvSpPr>
          <p:cNvPr id="27" name="Прямоугольник 26">
            <a:extLst>
              <a:ext uri="{FF2B5EF4-FFF2-40B4-BE49-F238E27FC236}">
                <a16:creationId xmlns:a16="http://schemas.microsoft.com/office/drawing/2014/main" id="{263230FB-B9CE-483A-B4A5-68FAF9F91BDE}"/>
              </a:ext>
            </a:extLst>
          </p:cNvPr>
          <p:cNvSpPr/>
          <p:nvPr/>
        </p:nvSpPr>
        <p:spPr>
          <a:xfrm>
            <a:off x="8577945" y="3891303"/>
            <a:ext cx="3106054" cy="604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Экспертная оценка навыков жизненной компетенции</a:t>
            </a:r>
          </a:p>
        </p:txBody>
      </p:sp>
      <p:sp>
        <p:nvSpPr>
          <p:cNvPr id="28" name="Стрелка: вниз 27">
            <a:extLst>
              <a:ext uri="{FF2B5EF4-FFF2-40B4-BE49-F238E27FC236}">
                <a16:creationId xmlns:a16="http://schemas.microsoft.com/office/drawing/2014/main" id="{45691985-CA6F-4796-92B7-A79BD57D6A43}"/>
              </a:ext>
            </a:extLst>
          </p:cNvPr>
          <p:cNvSpPr/>
          <p:nvPr/>
        </p:nvSpPr>
        <p:spPr>
          <a:xfrm>
            <a:off x="9884229" y="3239465"/>
            <a:ext cx="783771" cy="6044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a:extLst>
              <a:ext uri="{FF2B5EF4-FFF2-40B4-BE49-F238E27FC236}">
                <a16:creationId xmlns:a16="http://schemas.microsoft.com/office/drawing/2014/main" id="{6906FE1A-83A5-476F-8F21-E0984D30EDA4}"/>
              </a:ext>
            </a:extLst>
          </p:cNvPr>
          <p:cNvSpPr/>
          <p:nvPr/>
        </p:nvSpPr>
        <p:spPr>
          <a:xfrm>
            <a:off x="4445000" y="5608111"/>
            <a:ext cx="2946400" cy="604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Уточнение ИОМ</a:t>
            </a:r>
          </a:p>
        </p:txBody>
      </p:sp>
      <p:sp>
        <p:nvSpPr>
          <p:cNvPr id="31" name="Прямоугольник 30">
            <a:extLst>
              <a:ext uri="{FF2B5EF4-FFF2-40B4-BE49-F238E27FC236}">
                <a16:creationId xmlns:a16="http://schemas.microsoft.com/office/drawing/2014/main" id="{295BC3F4-AF95-4B99-B242-01D09FAA9CF4}"/>
              </a:ext>
            </a:extLst>
          </p:cNvPr>
          <p:cNvSpPr/>
          <p:nvPr/>
        </p:nvSpPr>
        <p:spPr>
          <a:xfrm>
            <a:off x="4445000" y="4886391"/>
            <a:ext cx="2946400" cy="604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Определение причин трудностей</a:t>
            </a:r>
          </a:p>
        </p:txBody>
      </p:sp>
      <p:sp>
        <p:nvSpPr>
          <p:cNvPr id="33" name="Прямоугольник 32">
            <a:extLst>
              <a:ext uri="{FF2B5EF4-FFF2-40B4-BE49-F238E27FC236}">
                <a16:creationId xmlns:a16="http://schemas.microsoft.com/office/drawing/2014/main" id="{97A64CA8-031A-464B-BEC0-FC9AD2B377E9}"/>
              </a:ext>
            </a:extLst>
          </p:cNvPr>
          <p:cNvSpPr/>
          <p:nvPr/>
        </p:nvSpPr>
        <p:spPr>
          <a:xfrm>
            <a:off x="8577945" y="5761886"/>
            <a:ext cx="3106053" cy="604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Индивидуальный профиль обучающегося</a:t>
            </a:r>
          </a:p>
        </p:txBody>
      </p:sp>
      <p:sp>
        <p:nvSpPr>
          <p:cNvPr id="35" name="Прямоугольник 34">
            <a:extLst>
              <a:ext uri="{FF2B5EF4-FFF2-40B4-BE49-F238E27FC236}">
                <a16:creationId xmlns:a16="http://schemas.microsoft.com/office/drawing/2014/main" id="{7126F509-BB9A-49CA-BFBB-B68B0A56884C}"/>
              </a:ext>
            </a:extLst>
          </p:cNvPr>
          <p:cNvSpPr/>
          <p:nvPr/>
        </p:nvSpPr>
        <p:spPr>
          <a:xfrm>
            <a:off x="8577945" y="4600875"/>
            <a:ext cx="3106053" cy="1077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Отслеживание результативности Программы коррекционной работы</a:t>
            </a:r>
          </a:p>
        </p:txBody>
      </p:sp>
    </p:spTree>
    <p:extLst>
      <p:ext uri="{BB962C8B-B14F-4D97-AF65-F5344CB8AC3E}">
        <p14:creationId xmlns:p14="http://schemas.microsoft.com/office/powerpoint/2010/main" val="25733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1524000" y="6507163"/>
            <a:ext cx="9144000" cy="2714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0" y="6507163"/>
            <a:ext cx="12192000" cy="365125"/>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0363" algn="ctr" eaLnBrk="0" fontAlgn="base" hangingPunct="0">
              <a:spcBef>
                <a:spcPct val="0"/>
              </a:spcBef>
              <a:spcAft>
                <a:spcPct val="0"/>
              </a:spcAft>
              <a:defRPr/>
            </a:pPr>
            <a:endParaRPr lang="ru-RU" dirty="0">
              <a:solidFill>
                <a:prstClr val="white"/>
              </a:solidFill>
              <a:latin typeface="Calibri"/>
            </a:endParaRP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573313"/>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838200" y="270442"/>
            <a:ext cx="10515600" cy="270555"/>
          </a:xfrm>
        </p:spPr>
        <p:txBody>
          <a:bodyPr>
            <a:normAutofit fontScale="90000"/>
          </a:bodyPr>
          <a:lstStyle/>
          <a:p>
            <a:pPr algn="ctr"/>
            <a:r>
              <a:rPr lang="ru-RU" altLang="ru-RU" sz="2000" cap="all" dirty="0"/>
              <a:t> </a:t>
            </a:r>
            <a:r>
              <a:rPr lang="ru-RU" altLang="ru-RU" sz="1600" cap="all" dirty="0">
                <a:latin typeface="Times New Roman" panose="02020603050405020304" pitchFamily="18" charset="0"/>
                <a:cs typeface="Times New Roman" panose="02020603050405020304" pitchFamily="18" charset="0"/>
              </a:rPr>
              <a:t> ДИАГНОСТИЧЕСКАЯ ДЕЯТЕЛЬНОСТЬ СПЕЦИАЛИСТОВ</a:t>
            </a:r>
          </a:p>
        </p:txBody>
      </p:sp>
      <p:sp>
        <p:nvSpPr>
          <p:cNvPr id="9" name="Прямоугольник 8">
            <a:extLst>
              <a:ext uri="{FF2B5EF4-FFF2-40B4-BE49-F238E27FC236}">
                <a16:creationId xmlns:a16="http://schemas.microsoft.com/office/drawing/2014/main" id="{767067AB-0790-48F4-9C94-F716F92284DC}"/>
              </a:ext>
            </a:extLst>
          </p:cNvPr>
          <p:cNvSpPr/>
          <p:nvPr/>
        </p:nvSpPr>
        <p:spPr>
          <a:xfrm>
            <a:off x="569626" y="1664484"/>
            <a:ext cx="10784174" cy="3416320"/>
          </a:xfrm>
          <a:prstGeom prst="rect">
            <a:avLst/>
          </a:prstGeom>
          <a:ln>
            <a:solidFill>
              <a:schemeClr val="accent1">
                <a:lumMod val="50000"/>
              </a:schemeClr>
            </a:solidFill>
          </a:ln>
        </p:spPr>
        <p:txBody>
          <a:bodyPr wrap="square">
            <a:spAutoFit/>
          </a:bodyPr>
          <a:lstStyle/>
          <a:p>
            <a:pPr marL="342900" lvl="0" indent="-342900" algn="just">
              <a:spcAft>
                <a:spcPts val="0"/>
              </a:spcAft>
              <a:buFont typeface="Symbol" panose="05050102010706020507" pitchFamily="18" charset="2"/>
              <a:buChar char=""/>
            </a:pPr>
            <a:r>
              <a:rPr lang="ru-RU" sz="2400" cap="small" dirty="0">
                <a:latin typeface="Times New Roman" panose="02020603050405020304" pitchFamily="18" charset="0"/>
                <a:ea typeface="Times New Roman" panose="02020603050405020304" pitchFamily="18" charset="0"/>
              </a:rPr>
              <a:t>Плановое обследование ребенка с целью определения уровня актуального и зоны ближайшего развития</a:t>
            </a:r>
          </a:p>
          <a:p>
            <a:pPr marL="342900" lvl="0" indent="-342900" algn="just">
              <a:spcAft>
                <a:spcPts val="0"/>
              </a:spcAft>
              <a:buFont typeface="Symbol" panose="05050102010706020507" pitchFamily="18" charset="2"/>
              <a:buChar char=""/>
            </a:pPr>
            <a:r>
              <a:rPr lang="ru-RU" sz="2400" cap="small" dirty="0">
                <a:latin typeface="Times New Roman" panose="02020603050405020304" pitchFamily="18" charset="0"/>
                <a:ea typeface="Times New Roman" panose="02020603050405020304" pitchFamily="18" charset="0"/>
              </a:rPr>
              <a:t>Рубежный контроль освоения программы коррекционно-развивающего курса</a:t>
            </a:r>
          </a:p>
          <a:p>
            <a:pPr marL="342900" lvl="0" indent="-342900" algn="just">
              <a:spcAft>
                <a:spcPts val="0"/>
              </a:spcAft>
              <a:buFont typeface="Symbol" panose="05050102010706020507" pitchFamily="18" charset="2"/>
              <a:buChar char=""/>
            </a:pPr>
            <a:r>
              <a:rPr lang="ru-RU" sz="2400" cap="small" dirty="0">
                <a:latin typeface="Times New Roman" panose="02020603050405020304" pitchFamily="18" charset="0"/>
                <a:ea typeface="Times New Roman" panose="02020603050405020304" pitchFamily="18" charset="0"/>
              </a:rPr>
              <a:t>Экспертная оценка сформированности УУД</a:t>
            </a:r>
          </a:p>
          <a:p>
            <a:pPr marL="342900" lvl="0" indent="-342900" algn="just">
              <a:spcAft>
                <a:spcPts val="0"/>
              </a:spcAft>
              <a:buFont typeface="Symbol" panose="05050102010706020507" pitchFamily="18" charset="2"/>
              <a:buChar char=""/>
            </a:pPr>
            <a:r>
              <a:rPr lang="ru-RU" sz="2400" cap="small" dirty="0">
                <a:latin typeface="Times New Roman" panose="02020603050405020304" pitchFamily="18" charset="0"/>
                <a:ea typeface="Times New Roman" panose="02020603050405020304" pitchFamily="18" charset="0"/>
              </a:rPr>
              <a:t>Экспертная оценка сформированности навыков жизненной компетенции</a:t>
            </a:r>
          </a:p>
          <a:p>
            <a:pPr marL="342900" lvl="0" indent="-342900" algn="just">
              <a:spcAft>
                <a:spcPts val="0"/>
              </a:spcAft>
              <a:buFont typeface="Symbol" panose="05050102010706020507" pitchFamily="18" charset="2"/>
              <a:buChar char=""/>
            </a:pPr>
            <a:r>
              <a:rPr lang="ru-RU" sz="2400" cap="small" dirty="0">
                <a:latin typeface="Times New Roman" panose="02020603050405020304" pitchFamily="18" charset="0"/>
                <a:ea typeface="Times New Roman" panose="02020603050405020304" pitchFamily="18" charset="0"/>
              </a:rPr>
              <a:t>Экспертная оценка результативности освоения Программы коррекционной работы</a:t>
            </a:r>
          </a:p>
        </p:txBody>
      </p:sp>
    </p:spTree>
    <p:extLst>
      <p:ext uri="{BB962C8B-B14F-4D97-AF65-F5344CB8AC3E}">
        <p14:creationId xmlns:p14="http://schemas.microsoft.com/office/powerpoint/2010/main" val="3492151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1524000" y="6507163"/>
            <a:ext cx="9144000" cy="2714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0" y="6018666"/>
            <a:ext cx="12192000" cy="853624"/>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ru-RU" dirty="0">
                <a:solidFill>
                  <a:prstClr val="white"/>
                </a:solidFill>
                <a:latin typeface="Calibri"/>
              </a:rPr>
              <a:t> диагностическое направление</a:t>
            </a: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635680"/>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838200" y="365125"/>
            <a:ext cx="10515600" cy="238127"/>
          </a:xfrm>
        </p:spPr>
        <p:txBody>
          <a:bodyPr>
            <a:normAutofit fontScale="90000"/>
          </a:bodyPr>
          <a:lstStyle/>
          <a:p>
            <a:pPr marL="0" indent="0" algn="ctr"/>
            <a:br>
              <a:rPr lang="ru-RU" sz="2000" dirty="0">
                <a:solidFill>
                  <a:srgbClr val="FF0000"/>
                </a:solidFill>
              </a:rPr>
            </a:br>
            <a:br>
              <a:rPr lang="ru-RU" sz="2000" dirty="0">
                <a:solidFill>
                  <a:srgbClr val="FF0000"/>
                </a:solidFill>
              </a:rPr>
            </a:br>
            <a:r>
              <a:rPr lang="ru-RU" sz="2700" b="1" dirty="0">
                <a:solidFill>
                  <a:srgbClr val="FF0000"/>
                </a:solidFill>
              </a:rPr>
              <a:t>Оцениваемые параметры учителя-дефектолога</a:t>
            </a:r>
            <a:br>
              <a:rPr lang="ru-RU" sz="2000" dirty="0">
                <a:solidFill>
                  <a:srgbClr val="FF0000"/>
                </a:solidFill>
              </a:rPr>
            </a:br>
            <a:br>
              <a:rPr lang="ru-RU" sz="2000" dirty="0">
                <a:solidFill>
                  <a:srgbClr val="FF0000"/>
                </a:solidFill>
              </a:rPr>
            </a:br>
            <a:endParaRPr lang="ru-RU" altLang="ru-RU" sz="2000" dirty="0"/>
          </a:p>
        </p:txBody>
      </p:sp>
      <p:sp>
        <p:nvSpPr>
          <p:cNvPr id="3" name="Объект 2">
            <a:extLst>
              <a:ext uri="{FF2B5EF4-FFF2-40B4-BE49-F238E27FC236}">
                <a16:creationId xmlns:a16="http://schemas.microsoft.com/office/drawing/2014/main" id="{F7A6DC40-1C89-4B0E-AB0D-1ECA67363951}"/>
              </a:ext>
            </a:extLst>
          </p:cNvPr>
          <p:cNvSpPr>
            <a:spLocks noGrp="1"/>
          </p:cNvSpPr>
          <p:nvPr>
            <p:ph idx="1"/>
          </p:nvPr>
        </p:nvSpPr>
        <p:spPr>
          <a:xfrm>
            <a:off x="232230" y="952727"/>
            <a:ext cx="6600369" cy="4351338"/>
          </a:xfrm>
        </p:spPr>
        <p:txBody>
          <a:bodyPr>
            <a:normAutofit fontScale="92500" lnSpcReduction="20000"/>
          </a:bodyPr>
          <a:lstStyle/>
          <a:p>
            <a:endParaRPr lang="ru-RU" sz="2600" dirty="0">
              <a:solidFill>
                <a:srgbClr val="00B050"/>
              </a:solidFill>
            </a:endParaRPr>
          </a:p>
          <a:p>
            <a:endParaRPr lang="ru-RU" sz="2600" dirty="0">
              <a:solidFill>
                <a:srgbClr val="00B050"/>
              </a:solidFill>
            </a:endParaRPr>
          </a:p>
          <a:p>
            <a:r>
              <a:rPr lang="ru-RU" sz="2600" dirty="0">
                <a:solidFill>
                  <a:srgbClr val="00B050"/>
                </a:solidFill>
              </a:rPr>
              <a:t>Уровень освоения программного материала</a:t>
            </a:r>
          </a:p>
          <a:p>
            <a:r>
              <a:rPr lang="ru-RU" sz="2600" dirty="0">
                <a:solidFill>
                  <a:srgbClr val="00B0F0"/>
                </a:solidFill>
              </a:rPr>
              <a:t>Уровень сформированности ведущей деятельности возраста</a:t>
            </a:r>
          </a:p>
          <a:p>
            <a:endParaRPr lang="ru-RU" sz="2600" dirty="0">
              <a:solidFill>
                <a:srgbClr val="00B0F0"/>
              </a:solidFill>
            </a:endParaRPr>
          </a:p>
          <a:p>
            <a:r>
              <a:rPr lang="ru-RU" sz="2600" dirty="0">
                <a:solidFill>
                  <a:srgbClr val="7030A0"/>
                </a:solidFill>
              </a:rPr>
              <a:t>Уровень актуального развития</a:t>
            </a:r>
          </a:p>
          <a:p>
            <a:endParaRPr lang="ru-RU" sz="2600" dirty="0">
              <a:solidFill>
                <a:srgbClr val="7030A0"/>
              </a:solidFill>
            </a:endParaRPr>
          </a:p>
          <a:p>
            <a:r>
              <a:rPr lang="ru-RU" sz="2600" dirty="0">
                <a:solidFill>
                  <a:srgbClr val="C00000"/>
                </a:solidFill>
              </a:rPr>
              <a:t>Зона ближайшего развития, определение обучаемости ребенка</a:t>
            </a:r>
          </a:p>
          <a:p>
            <a:r>
              <a:rPr lang="ru-RU" sz="2600" dirty="0">
                <a:solidFill>
                  <a:srgbClr val="FF0000"/>
                </a:solidFill>
              </a:rPr>
              <a:t>Уровень сформированности навыков жизненной компетенций</a:t>
            </a:r>
            <a:endParaRPr lang="ru-RU" dirty="0">
              <a:solidFill>
                <a:srgbClr val="FF0000"/>
              </a:solidFill>
            </a:endParaRPr>
          </a:p>
        </p:txBody>
      </p:sp>
      <p:sp>
        <p:nvSpPr>
          <p:cNvPr id="9" name="Объект 2">
            <a:extLst>
              <a:ext uri="{FF2B5EF4-FFF2-40B4-BE49-F238E27FC236}">
                <a16:creationId xmlns:a16="http://schemas.microsoft.com/office/drawing/2014/main" id="{544FB291-7E95-41AB-999D-C73EE8514750}"/>
              </a:ext>
            </a:extLst>
          </p:cNvPr>
          <p:cNvSpPr txBox="1">
            <a:spLocks/>
          </p:cNvSpPr>
          <p:nvPr/>
        </p:nvSpPr>
        <p:spPr>
          <a:xfrm>
            <a:off x="6832599" y="1180761"/>
            <a:ext cx="5257800" cy="41032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2600" dirty="0">
              <a:solidFill>
                <a:srgbClr val="00B050"/>
              </a:solidFill>
            </a:endParaRPr>
          </a:p>
          <a:p>
            <a:r>
              <a:rPr lang="ru-RU" sz="2600" dirty="0">
                <a:solidFill>
                  <a:srgbClr val="00B050"/>
                </a:solidFill>
              </a:rPr>
              <a:t>анализ тетрадей и работ ребенка</a:t>
            </a:r>
            <a:endParaRPr lang="ru-RU" sz="2600" dirty="0"/>
          </a:p>
          <a:p>
            <a:r>
              <a:rPr lang="ru-RU" sz="2600" dirty="0">
                <a:solidFill>
                  <a:srgbClr val="00B0F0"/>
                </a:solidFill>
              </a:rPr>
              <a:t>качественный анализ системного обследования</a:t>
            </a:r>
          </a:p>
          <a:p>
            <a:r>
              <a:rPr lang="ru-RU" sz="2600" dirty="0">
                <a:solidFill>
                  <a:srgbClr val="7030A0"/>
                </a:solidFill>
              </a:rPr>
              <a:t>обследование познавательной деятельности</a:t>
            </a:r>
          </a:p>
          <a:p>
            <a:r>
              <a:rPr lang="ru-RU" sz="2600" dirty="0">
                <a:solidFill>
                  <a:srgbClr val="C00000"/>
                </a:solidFill>
              </a:rPr>
              <a:t>обучающий эксперимент</a:t>
            </a:r>
          </a:p>
          <a:p>
            <a:r>
              <a:rPr lang="ru-RU" sz="2600" dirty="0">
                <a:solidFill>
                  <a:srgbClr val="FF0000"/>
                </a:solidFill>
              </a:rPr>
              <a:t>экспертная оценка, беседа, наблюдение</a:t>
            </a:r>
          </a:p>
          <a:p>
            <a:endParaRPr lang="ru-RU" dirty="0"/>
          </a:p>
        </p:txBody>
      </p:sp>
    </p:spTree>
    <p:extLst>
      <p:ext uri="{BB962C8B-B14F-4D97-AF65-F5344CB8AC3E}">
        <p14:creationId xmlns:p14="http://schemas.microsoft.com/office/powerpoint/2010/main" val="3747671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1524000" y="6507163"/>
            <a:ext cx="9144000" cy="2714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0" y="6507163"/>
            <a:ext cx="12192000" cy="365125"/>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0363" algn="ctr" eaLnBrk="0" fontAlgn="base" hangingPunct="0">
              <a:spcBef>
                <a:spcPct val="0"/>
              </a:spcBef>
              <a:spcAft>
                <a:spcPct val="0"/>
              </a:spcAft>
              <a:defRPr/>
            </a:pPr>
            <a:r>
              <a:rPr lang="ru-RU" dirty="0">
                <a:solidFill>
                  <a:prstClr val="white"/>
                </a:solidFill>
                <a:latin typeface="Calibri"/>
              </a:rPr>
              <a:t>ДИАГНОСТИКА УЧИТЕЛЯ-ДЕФЕКТОЛОГА</a:t>
            </a: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573313"/>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838200" y="365125"/>
            <a:ext cx="10515600" cy="270555"/>
          </a:xfrm>
        </p:spPr>
        <p:txBody>
          <a:bodyPr>
            <a:normAutofit fontScale="90000"/>
          </a:bodyPr>
          <a:lstStyle/>
          <a:p>
            <a:pPr algn="ctr"/>
            <a:r>
              <a:rPr lang="ru-RU" altLang="ru-RU" sz="2000" cap="all" dirty="0"/>
              <a:t> </a:t>
            </a:r>
            <a:r>
              <a:rPr lang="ru-RU" altLang="ru-RU" sz="1600" cap="all" dirty="0">
                <a:latin typeface="Times New Roman" panose="02020603050405020304" pitchFamily="18" charset="0"/>
                <a:cs typeface="Times New Roman" panose="02020603050405020304" pitchFamily="18" charset="0"/>
              </a:rPr>
              <a:t>КАЧЕСТВЕННО-КОЛИЧЕСТВЕННАЯ ОЦЕНКА</a:t>
            </a:r>
          </a:p>
        </p:txBody>
      </p:sp>
      <p:sp>
        <p:nvSpPr>
          <p:cNvPr id="9" name="Прямоугольник 8">
            <a:extLst>
              <a:ext uri="{FF2B5EF4-FFF2-40B4-BE49-F238E27FC236}">
                <a16:creationId xmlns:a16="http://schemas.microsoft.com/office/drawing/2014/main" id="{767067AB-0790-48F4-9C94-F716F92284DC}"/>
              </a:ext>
            </a:extLst>
          </p:cNvPr>
          <p:cNvSpPr/>
          <p:nvPr/>
        </p:nvSpPr>
        <p:spPr>
          <a:xfrm>
            <a:off x="569626" y="970867"/>
            <a:ext cx="10784174" cy="5386090"/>
          </a:xfrm>
          <a:prstGeom prst="rect">
            <a:avLst/>
          </a:prstGeom>
        </p:spPr>
        <p:txBody>
          <a:bodyPr wrap="square">
            <a:spAutoFit/>
          </a:bodyPr>
          <a:lstStyle/>
          <a:p>
            <a:pPr indent="342900" algn="just">
              <a:spcAft>
                <a:spcPts val="0"/>
              </a:spcAft>
            </a:pPr>
            <a:r>
              <a:rPr lang="ru-RU" sz="2000" u="sng" dirty="0">
                <a:latin typeface="Times New Roman" panose="02020603050405020304" pitchFamily="18" charset="0"/>
                <a:ea typeface="Times New Roman" panose="02020603050405020304" pitchFamily="18" charset="0"/>
              </a:rPr>
              <a:t> Определение последовательности серии сюжетных картинок</a:t>
            </a:r>
            <a:r>
              <a:rPr lang="ru-RU" sz="2000" dirty="0">
                <a:latin typeface="Times New Roman" panose="02020603050405020304" pitchFamily="18" charset="0"/>
                <a:ea typeface="Times New Roman" panose="02020603050405020304" pitchFamily="18" charset="0"/>
              </a:rPr>
              <a:t>.</a:t>
            </a:r>
          </a:p>
          <a:p>
            <a:pPr indent="342900" algn="just">
              <a:spcAft>
                <a:spcPts val="0"/>
              </a:spcAft>
            </a:pPr>
            <a:r>
              <a:rPr lang="ru-RU" sz="2000" dirty="0">
                <a:latin typeface="Times New Roman" panose="02020603050405020304" pitchFamily="18" charset="0"/>
                <a:ea typeface="Times New Roman" panose="02020603050405020304" pitchFamily="18" charset="0"/>
              </a:rPr>
              <a:t>Оценка результатов:</a:t>
            </a:r>
          </a:p>
          <a:p>
            <a:pPr indent="342900" algn="just">
              <a:spcAft>
                <a:spcPts val="0"/>
              </a:spcAft>
            </a:pPr>
            <a:r>
              <a:rPr lang="ru-RU" sz="2000" dirty="0">
                <a:latin typeface="Times New Roman" panose="02020603050405020304" pitchFamily="18" charset="0"/>
                <a:ea typeface="Times New Roman" panose="02020603050405020304" pitchFamily="18" charset="0"/>
              </a:rPr>
              <a:t>5 баллов – картинки разложены самостоятельно правильно, ребенок воспринимает событие на серии картинок как единое целое, понимает, что событие представлено последовательно.</a:t>
            </a:r>
          </a:p>
          <a:p>
            <a:pPr indent="342900" algn="just">
              <a:spcAft>
                <a:spcPts val="0"/>
              </a:spcAft>
            </a:pPr>
            <a:r>
              <a:rPr lang="ru-RU" sz="2000" dirty="0">
                <a:latin typeface="Times New Roman" panose="02020603050405020304" pitchFamily="18" charset="0"/>
                <a:ea typeface="Times New Roman" panose="02020603050405020304" pitchFamily="18" charset="0"/>
              </a:rPr>
              <a:t>4 балла – раскладывает картинки правильно после оказания помощи в виде указания на первую картинку последовательности;</a:t>
            </a:r>
          </a:p>
          <a:p>
            <a:pPr indent="342900" algn="just">
              <a:spcAft>
                <a:spcPts val="0"/>
              </a:spcAft>
            </a:pPr>
            <a:r>
              <a:rPr lang="ru-RU" sz="2000" dirty="0">
                <a:latin typeface="Times New Roman" panose="02020603050405020304" pitchFamily="18" charset="0"/>
                <a:ea typeface="Times New Roman" panose="02020603050405020304" pitchFamily="18" charset="0"/>
              </a:rPr>
              <a:t>3 балла – выделяет сюжетное содержание серии картинок, вычленяет центральную идею сюжета, но затрудняется в определении логической последовательности временного развития событий, использует стимулирующую помощь при раскладывании картинок;</a:t>
            </a:r>
          </a:p>
          <a:p>
            <a:pPr indent="342900" algn="just">
              <a:spcAft>
                <a:spcPts val="0"/>
              </a:spcAft>
            </a:pPr>
            <a:r>
              <a:rPr lang="ru-RU" sz="2000" dirty="0">
                <a:latin typeface="Times New Roman" panose="02020603050405020304" pitchFamily="18" charset="0"/>
                <a:ea typeface="Times New Roman" panose="02020603050405020304" pitchFamily="18" charset="0"/>
              </a:rPr>
              <a:t>2 балла – выделяет сюжетное содержание серии картинок, но испытывает серьезные затруднения в установлении причинно-следственных зависимостей, ошибается в определении последовательности серии, использует помощь в виде наводящих вопросов;</a:t>
            </a:r>
          </a:p>
          <a:p>
            <a:pPr indent="342900" algn="just">
              <a:spcAft>
                <a:spcPts val="0"/>
              </a:spcAft>
            </a:pPr>
            <a:r>
              <a:rPr lang="ru-RU" sz="2000" dirty="0">
                <a:latin typeface="Times New Roman" panose="02020603050405020304" pitchFamily="18" charset="0"/>
                <a:ea typeface="Times New Roman" panose="02020603050405020304" pitchFamily="18" charset="0"/>
              </a:rPr>
              <a:t>1 балл – воспринимает каждую картинку изолированно, то есть не объединяет серию картинок в один сюжет (воспринимает серии картинок как набор </a:t>
            </a:r>
            <a:r>
              <a:rPr lang="ru-RU" sz="2000" dirty="0" err="1">
                <a:latin typeface="Times New Roman" panose="02020603050405020304" pitchFamily="18" charset="0"/>
                <a:ea typeface="Times New Roman" panose="02020603050405020304" pitchFamily="18" charset="0"/>
              </a:rPr>
              <a:t>рядоположенных</a:t>
            </a:r>
            <a:r>
              <a:rPr lang="ru-RU" sz="2000" dirty="0">
                <a:latin typeface="Times New Roman" panose="02020603050405020304" pitchFamily="18" charset="0"/>
                <a:ea typeface="Times New Roman" panose="02020603050405020304" pitchFamily="18" charset="0"/>
              </a:rPr>
              <a:t> событий), испытывает трудности понимания инструкции, выполнение задания требует развернутой обучающей помощи.</a:t>
            </a:r>
          </a:p>
          <a:p>
            <a:pPr marL="342900" lvl="0" indent="-342900" algn="just">
              <a:spcAft>
                <a:spcPts val="0"/>
              </a:spcAft>
              <a:buFont typeface="Symbol" panose="05050102010706020507" pitchFamily="18" charset="2"/>
              <a:buChar char=""/>
            </a:pPr>
            <a:endParaRPr lang="ru-RU" sz="2400" cap="small"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3301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1524000" y="6507163"/>
            <a:ext cx="9144000" cy="2714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0" y="5802319"/>
            <a:ext cx="12192000" cy="1132567"/>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ru-RU" dirty="0">
                <a:solidFill>
                  <a:prstClr val="white"/>
                </a:solidFill>
                <a:latin typeface="Calibri"/>
              </a:rPr>
              <a:t>ОПРЕДЕЛЕНИЕ ОСОБЫХ ОБРАЗОВАТЕЛЬНЫХ ПОТРЕБНОСТЕЙ РЕБЕНКА с ОВЗ</a:t>
            </a:r>
          </a:p>
          <a:p>
            <a:pPr algn="ctr" eaLnBrk="0" fontAlgn="base" hangingPunct="0">
              <a:spcBef>
                <a:spcPct val="0"/>
              </a:spcBef>
              <a:spcAft>
                <a:spcPct val="0"/>
              </a:spcAft>
              <a:defRPr/>
            </a:pPr>
            <a:r>
              <a:rPr lang="ru-RU" dirty="0">
                <a:solidFill>
                  <a:prstClr val="white"/>
                </a:solidFill>
                <a:latin typeface="Calibri"/>
              </a:rPr>
              <a:t>ЭКСПЕРТНАЯ ОЦЕНКА</a:t>
            </a: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635680"/>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838200" y="365125"/>
            <a:ext cx="10515600" cy="270555"/>
          </a:xfrm>
        </p:spPr>
        <p:txBody>
          <a:bodyPr>
            <a:normAutofit fontScale="90000"/>
          </a:bodyPr>
          <a:lstStyle/>
          <a:p>
            <a:pPr algn="ctr"/>
            <a:r>
              <a:rPr lang="ru-RU" altLang="ru-RU" sz="2000" dirty="0"/>
              <a:t>ПСИХОЛОГО-ПЕДАГОГИЧЕСКИЕ КОНСИЛИУМЫ</a:t>
            </a:r>
          </a:p>
        </p:txBody>
      </p:sp>
      <p:sp>
        <p:nvSpPr>
          <p:cNvPr id="3" name="Прямоугольник: скругленные углы 2">
            <a:extLst>
              <a:ext uri="{FF2B5EF4-FFF2-40B4-BE49-F238E27FC236}">
                <a16:creationId xmlns:a16="http://schemas.microsoft.com/office/drawing/2014/main" id="{BB9E5672-C82E-45CF-AB60-C56B4B04DAA1}"/>
              </a:ext>
            </a:extLst>
          </p:cNvPr>
          <p:cNvSpPr/>
          <p:nvPr/>
        </p:nvSpPr>
        <p:spPr>
          <a:xfrm>
            <a:off x="174171" y="1030969"/>
            <a:ext cx="4020457" cy="3053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Диагностические консилиумы</a:t>
            </a:r>
          </a:p>
          <a:p>
            <a:pPr algn="ctr"/>
            <a:endParaRPr lang="ru-RU" dirty="0"/>
          </a:p>
          <a:p>
            <a:pPr algn="ctr"/>
            <a:r>
              <a:rPr lang="ru-RU" dirty="0"/>
              <a:t>обследование ребенка группой специалистов </a:t>
            </a:r>
          </a:p>
        </p:txBody>
      </p:sp>
      <p:sp>
        <p:nvSpPr>
          <p:cNvPr id="11" name="Прямоугольник: скругленные углы 10">
            <a:extLst>
              <a:ext uri="{FF2B5EF4-FFF2-40B4-BE49-F238E27FC236}">
                <a16:creationId xmlns:a16="http://schemas.microsoft.com/office/drawing/2014/main" id="{7C8F9211-5300-4141-8096-93DB3C2BB7FA}"/>
              </a:ext>
            </a:extLst>
          </p:cNvPr>
          <p:cNvSpPr/>
          <p:nvPr/>
        </p:nvSpPr>
        <p:spPr>
          <a:xfrm>
            <a:off x="7641770" y="998542"/>
            <a:ext cx="4020457" cy="3053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Организационно-аналитические консилиумы</a:t>
            </a:r>
          </a:p>
          <a:p>
            <a:pPr algn="ctr"/>
            <a:endParaRPr lang="ru-RU" dirty="0"/>
          </a:p>
          <a:p>
            <a:pPr algn="ctr"/>
            <a:r>
              <a:rPr lang="ru-RU" dirty="0"/>
              <a:t>обсуждение образовательной ситуации ребенка по результатам предварительной индивидуальной диагностики специалистов и на основании оформленных представлений или по результатам мониторинга </a:t>
            </a:r>
          </a:p>
        </p:txBody>
      </p:sp>
      <p:sp>
        <p:nvSpPr>
          <p:cNvPr id="12" name="Прямоугольник: скругленные углы 11">
            <a:extLst>
              <a:ext uri="{FF2B5EF4-FFF2-40B4-BE49-F238E27FC236}">
                <a16:creationId xmlns:a16="http://schemas.microsoft.com/office/drawing/2014/main" id="{E87A7A3B-C117-427E-A320-578F8598A5DA}"/>
              </a:ext>
            </a:extLst>
          </p:cNvPr>
          <p:cNvSpPr/>
          <p:nvPr/>
        </p:nvSpPr>
        <p:spPr>
          <a:xfrm>
            <a:off x="174171" y="4621780"/>
            <a:ext cx="4020457" cy="648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ПЛАНОВЫЕ И ВНЕПЛАНОВЫЕ </a:t>
            </a:r>
          </a:p>
        </p:txBody>
      </p:sp>
      <p:sp>
        <p:nvSpPr>
          <p:cNvPr id="15" name="Прямоугольник: скругленные углы 14">
            <a:extLst>
              <a:ext uri="{FF2B5EF4-FFF2-40B4-BE49-F238E27FC236}">
                <a16:creationId xmlns:a16="http://schemas.microsoft.com/office/drawing/2014/main" id="{125043EC-6984-4D2B-89C2-5B1E6A155265}"/>
              </a:ext>
            </a:extLst>
          </p:cNvPr>
          <p:cNvSpPr/>
          <p:nvPr/>
        </p:nvSpPr>
        <p:spPr>
          <a:xfrm>
            <a:off x="8069942" y="4621780"/>
            <a:ext cx="4020457" cy="648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ПРОФИЛАКТИЧЕСКИЕ И ПРОБЛЕМНЫЕ </a:t>
            </a:r>
          </a:p>
        </p:txBody>
      </p:sp>
      <p:sp>
        <p:nvSpPr>
          <p:cNvPr id="4" name="Стрелка: вправо 3">
            <a:extLst>
              <a:ext uri="{FF2B5EF4-FFF2-40B4-BE49-F238E27FC236}">
                <a16:creationId xmlns:a16="http://schemas.microsoft.com/office/drawing/2014/main" id="{D850065F-6BDF-424B-8CE6-DD64FED92251}"/>
              </a:ext>
            </a:extLst>
          </p:cNvPr>
          <p:cNvSpPr/>
          <p:nvPr/>
        </p:nvSpPr>
        <p:spPr>
          <a:xfrm>
            <a:off x="4699654" y="1271930"/>
            <a:ext cx="2088752" cy="95352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a:extLst>
              <a:ext uri="{FF2B5EF4-FFF2-40B4-BE49-F238E27FC236}">
                <a16:creationId xmlns:a16="http://schemas.microsoft.com/office/drawing/2014/main" id="{26339052-BCD3-4684-ACE0-9028E8A3D366}"/>
              </a:ext>
            </a:extLst>
          </p:cNvPr>
          <p:cNvSpPr/>
          <p:nvPr/>
        </p:nvSpPr>
        <p:spPr>
          <a:xfrm rot="10800000">
            <a:off x="4699654" y="2774389"/>
            <a:ext cx="2088752" cy="88150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скругленные углы 16">
            <a:extLst>
              <a:ext uri="{FF2B5EF4-FFF2-40B4-BE49-F238E27FC236}">
                <a16:creationId xmlns:a16="http://schemas.microsoft.com/office/drawing/2014/main" id="{16AD2654-31E4-44AF-9AD7-4A238EEA04A5}"/>
              </a:ext>
            </a:extLst>
          </p:cNvPr>
          <p:cNvSpPr/>
          <p:nvPr/>
        </p:nvSpPr>
        <p:spPr>
          <a:xfrm>
            <a:off x="4487445" y="4584597"/>
            <a:ext cx="3289679" cy="6855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РАСШИРЕННЫЕ</a:t>
            </a:r>
          </a:p>
        </p:txBody>
      </p:sp>
    </p:spTree>
    <p:extLst>
      <p:ext uri="{BB962C8B-B14F-4D97-AF65-F5344CB8AC3E}">
        <p14:creationId xmlns:p14="http://schemas.microsoft.com/office/powerpoint/2010/main" val="3395972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1524000" y="6507163"/>
            <a:ext cx="9144000" cy="2714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43543" y="6733266"/>
            <a:ext cx="12090400" cy="124734"/>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840288" eaLnBrk="0" fontAlgn="base" hangingPunct="0">
              <a:spcBef>
                <a:spcPct val="0"/>
              </a:spcBef>
              <a:spcAft>
                <a:spcPct val="0"/>
              </a:spcAft>
              <a:defRPr/>
            </a:pPr>
            <a:endParaRPr lang="ru-RU" dirty="0">
              <a:solidFill>
                <a:prstClr val="white"/>
              </a:solidFill>
              <a:latin typeface="Calibri"/>
            </a:endParaRP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635680"/>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838200" y="365125"/>
            <a:ext cx="10515600" cy="124735"/>
          </a:xfrm>
        </p:spPr>
        <p:txBody>
          <a:bodyPr>
            <a:normAutofit fontScale="90000"/>
          </a:bodyPr>
          <a:lstStyle/>
          <a:p>
            <a:pPr algn="ctr"/>
            <a:r>
              <a:rPr lang="ru-RU" altLang="ru-RU" sz="2000" cap="all" dirty="0"/>
              <a:t> </a:t>
            </a:r>
            <a:r>
              <a:rPr lang="ru-RU" altLang="ru-RU" sz="1600" cap="all" dirty="0">
                <a:latin typeface="Times New Roman" panose="02020603050405020304" pitchFamily="18" charset="0"/>
                <a:cs typeface="Times New Roman" panose="02020603050405020304" pitchFamily="18" charset="0"/>
              </a:rPr>
              <a:t>НАВЫКИ ЖИЗНЕННОЙ КОМПЕТЕНЦИИ</a:t>
            </a:r>
          </a:p>
        </p:txBody>
      </p:sp>
      <p:sp>
        <p:nvSpPr>
          <p:cNvPr id="2" name="Прямоугольник 1">
            <a:extLst>
              <a:ext uri="{FF2B5EF4-FFF2-40B4-BE49-F238E27FC236}">
                <a16:creationId xmlns:a16="http://schemas.microsoft.com/office/drawing/2014/main" id="{D2F8ACED-6FCE-4755-B5A9-D9613CDDBAD6}"/>
              </a:ext>
            </a:extLst>
          </p:cNvPr>
          <p:cNvSpPr/>
          <p:nvPr/>
        </p:nvSpPr>
        <p:spPr>
          <a:xfrm>
            <a:off x="151686" y="1115008"/>
            <a:ext cx="7718149" cy="5632311"/>
          </a:xfrm>
          <a:prstGeom prst="rect">
            <a:avLst/>
          </a:prstGeom>
          <a:ln>
            <a:solidFill>
              <a:schemeClr val="accent1"/>
            </a:solidFill>
          </a:ln>
        </p:spPr>
        <p:txBody>
          <a:bodyPr wrap="square">
            <a:spAutoFit/>
          </a:bodyPr>
          <a:lstStyle/>
          <a:p>
            <a:pPr marL="539750" indent="-457200">
              <a:buAutoNum type="arabicPeriod"/>
            </a:pPr>
            <a:r>
              <a:rPr lang="ru-RU" sz="2400" b="1" dirty="0">
                <a:latin typeface="Times New Roman" panose="02020603050405020304" pitchFamily="18" charset="0"/>
                <a:cs typeface="Times New Roman" panose="02020603050405020304" pitchFamily="18" charset="0"/>
              </a:rPr>
              <a:t>Развитие адекватных представлений о собственных возможностях, о насущно необходимом жизнеобеспечении.</a:t>
            </a:r>
          </a:p>
          <a:p>
            <a:pPr marL="539750" indent="-457200">
              <a:buAutoNum type="arabicPeriod"/>
            </a:pPr>
            <a:r>
              <a:rPr lang="ru-RU" sz="2400" b="1" dirty="0">
                <a:latin typeface="Times New Roman" panose="02020603050405020304" pitchFamily="18" charset="0"/>
                <a:cs typeface="Times New Roman" panose="02020603050405020304" pitchFamily="18" charset="0"/>
              </a:rPr>
              <a:t>Овладение социально-бытовыми умениями, используемыми в повседневной жизни.</a:t>
            </a:r>
          </a:p>
          <a:p>
            <a:pPr marL="539750" indent="-457200">
              <a:buAutoNum type="arabicPeriod"/>
            </a:pPr>
            <a:r>
              <a:rPr lang="ru-RU" sz="2400" b="1" dirty="0">
                <a:latin typeface="Times New Roman" panose="02020603050405020304" pitchFamily="18" charset="0"/>
                <a:cs typeface="Times New Roman" panose="02020603050405020304" pitchFamily="18" charset="0"/>
              </a:rPr>
              <a:t>Овладение навыками коммуникации и принятыми ритуалами социального взаимодействия.</a:t>
            </a:r>
          </a:p>
          <a:p>
            <a:pPr marL="539750" indent="-457200">
              <a:buAutoNum type="arabicPeriod"/>
            </a:pPr>
            <a:r>
              <a:rPr lang="ru-RU" sz="2400" b="1" dirty="0">
                <a:latin typeface="Times New Roman" panose="02020603050405020304" pitchFamily="18" charset="0"/>
                <a:cs typeface="Times New Roman" panose="02020603050405020304" pitchFamily="18" charset="0"/>
              </a:rPr>
              <a:t>Способность к осмыслению и дифференциации картины мира, ее пространственно-временной организации.</a:t>
            </a:r>
          </a:p>
          <a:p>
            <a:pPr marL="539750" indent="-457200">
              <a:buAutoNum type="arabicPeriod"/>
            </a:pPr>
            <a:r>
              <a:rPr lang="ru-RU" sz="2400" b="1" dirty="0">
                <a:latin typeface="Times New Roman" panose="02020603050405020304" pitchFamily="18" charset="0"/>
                <a:cs typeface="Times New Roman" panose="02020603050405020304" pitchFamily="18" charset="0"/>
              </a:rPr>
              <a:t>Способность к осмыслению социального окружения, своего места в нем, принятие соответствующих возрасту ценностей и социальных ролей.</a:t>
            </a:r>
          </a:p>
        </p:txBody>
      </p:sp>
      <p:sp>
        <p:nvSpPr>
          <p:cNvPr id="3" name="Прямоугольник 2">
            <a:extLst>
              <a:ext uri="{FF2B5EF4-FFF2-40B4-BE49-F238E27FC236}">
                <a16:creationId xmlns:a16="http://schemas.microsoft.com/office/drawing/2014/main" id="{72773F04-4721-4654-A94D-9C67C4087118}"/>
              </a:ext>
            </a:extLst>
          </p:cNvPr>
          <p:cNvSpPr/>
          <p:nvPr/>
        </p:nvSpPr>
        <p:spPr>
          <a:xfrm>
            <a:off x="8109679" y="1157968"/>
            <a:ext cx="3717560" cy="5324535"/>
          </a:xfrm>
          <a:prstGeom prst="rect">
            <a:avLst/>
          </a:prstGeom>
          <a:ln>
            <a:solidFill>
              <a:srgbClr val="FF0000"/>
            </a:solidFill>
          </a:ln>
        </p:spPr>
        <p:txBody>
          <a:bodyPr wrap="square">
            <a:spAutoFit/>
          </a:bodyPr>
          <a:lstStyle/>
          <a:p>
            <a:pPr marL="82550" algn="just"/>
            <a:r>
              <a:rPr lang="ru-RU" sz="2400" i="1" dirty="0">
                <a:latin typeface="Times New Roman" panose="02020603050405020304" pitchFamily="18" charset="0"/>
                <a:cs typeface="Times New Roman" panose="02020603050405020304" pitchFamily="18" charset="0"/>
              </a:rPr>
              <a:t>Экспертная оценка на заседаниях </a:t>
            </a:r>
            <a:r>
              <a:rPr lang="ru-RU" sz="2400" i="1" dirty="0" err="1">
                <a:latin typeface="Times New Roman" panose="02020603050405020304" pitchFamily="18" charset="0"/>
                <a:cs typeface="Times New Roman" panose="02020603050405020304" pitchFamily="18" charset="0"/>
              </a:rPr>
              <a:t>ППк</a:t>
            </a:r>
            <a:r>
              <a:rPr lang="ru-RU" sz="2400" i="1" dirty="0">
                <a:latin typeface="Times New Roman" panose="02020603050405020304" pitchFamily="18" charset="0"/>
                <a:cs typeface="Times New Roman" panose="02020603050405020304" pitchFamily="18" charset="0"/>
              </a:rPr>
              <a:t>:</a:t>
            </a:r>
          </a:p>
          <a:p>
            <a:pPr marL="82550" algn="just"/>
            <a:r>
              <a:rPr lang="ru-RU" sz="2400" i="1" dirty="0">
                <a:latin typeface="Times New Roman" panose="02020603050405020304" pitchFamily="18" charset="0"/>
                <a:cs typeface="Times New Roman" panose="02020603050405020304" pitchFamily="18" charset="0"/>
              </a:rPr>
              <a:t>на основании предложенного перечня формулируются обобщенные планируемые результаты, которые затем распределяются по субъектам оценки. Итогом является совокупный балл или уровень, выставляемой экспертной группой.</a:t>
            </a:r>
          </a:p>
          <a:p>
            <a:pPr marL="82550"/>
            <a:endParaRPr lang="ru-RU"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698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5686" y="970672"/>
            <a:ext cx="11038114" cy="5756700"/>
          </a:xfrm>
        </p:spPr>
        <p:txBody>
          <a:bodyPr>
            <a:normAutofit lnSpcReduction="10000"/>
          </a:bodyPr>
          <a:lstStyle/>
          <a:p>
            <a:pPr marL="0" indent="0" algn="just">
              <a:buNone/>
            </a:pPr>
            <a:r>
              <a:rPr lang="ru-RU" b="1" i="1" dirty="0">
                <a:solidFill>
                  <a:srgbClr val="FF0000"/>
                </a:solidFill>
              </a:rPr>
              <a:t>Развитие адекватных представлений о собственных возможностях, о насущно необходимом жизнеобеспечении, проявляющееся:</a:t>
            </a:r>
            <a:endParaRPr lang="ru-RU" b="1" dirty="0">
              <a:solidFill>
                <a:srgbClr val="FF0000"/>
              </a:solidFill>
            </a:endParaRPr>
          </a:p>
          <a:p>
            <a:r>
              <a:rPr lang="ru-RU" dirty="0"/>
              <a:t>в умении различать учебные ситуации, в которых необходима посторонняя помощь для её разрешения, с ситуациями, в которых решение можно найти самому;</a:t>
            </a:r>
          </a:p>
          <a:p>
            <a:r>
              <a:rPr lang="ru-RU" dirty="0"/>
              <a:t>в умении обратиться к учителю при затруднениях в учебном процессе, сформулировать запрос о специальной помощи;</a:t>
            </a:r>
          </a:p>
          <a:p>
            <a:r>
              <a:rPr lang="ru-RU" dirty="0"/>
              <a:t>в умении использовать помощь взрослого для разрешения затруднения, давать адекватную обратную связь учителю: понимаю или не понимаю;</a:t>
            </a:r>
          </a:p>
          <a:p>
            <a:r>
              <a:rPr lang="ru-RU" dirty="0"/>
              <a:t>в умении написать при необходимости SMS-сообщение, правильно выбрать адресата (близкого человека), корректно и точно сформулировать возникшую проблему.</a:t>
            </a:r>
          </a:p>
          <a:p>
            <a:endParaRPr lang="ru-RU" dirty="0"/>
          </a:p>
        </p:txBody>
      </p:sp>
      <p:sp>
        <p:nvSpPr>
          <p:cNvPr id="4" name="Прямоугольник 3">
            <a:extLst>
              <a:ext uri="{FF2B5EF4-FFF2-40B4-BE49-F238E27FC236}">
                <a16:creationId xmlns:a16="http://schemas.microsoft.com/office/drawing/2014/main" id="{E03A6077-6B53-4733-A7E4-0E350902EC72}"/>
              </a:ext>
            </a:extLst>
          </p:cNvPr>
          <p:cNvSpPr/>
          <p:nvPr/>
        </p:nvSpPr>
        <p:spPr>
          <a:xfrm>
            <a:off x="0" y="-56271"/>
            <a:ext cx="12192000" cy="283229"/>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5" name="Прямоугольник 4">
            <a:extLst>
              <a:ext uri="{FF2B5EF4-FFF2-40B4-BE49-F238E27FC236}">
                <a16:creationId xmlns:a16="http://schemas.microsoft.com/office/drawing/2014/main" id="{9273491A-FC68-48F6-8699-10CD5E758BD0}"/>
              </a:ext>
            </a:extLst>
          </p:cNvPr>
          <p:cNvSpPr/>
          <p:nvPr/>
        </p:nvSpPr>
        <p:spPr>
          <a:xfrm>
            <a:off x="0" y="6611815"/>
            <a:ext cx="12192000" cy="246185"/>
          </a:xfrm>
          <a:prstGeom prst="rect">
            <a:avLst/>
          </a:prstGeom>
          <a:solidFill>
            <a:schemeClr val="accent5">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ru-RU" dirty="0">
                <a:solidFill>
                  <a:prstClr val="white"/>
                </a:solidFill>
                <a:latin typeface="Calibri"/>
              </a:rPr>
              <a:t>ОБУЧАЮЩИЕСЯ С ЗПР</a:t>
            </a:r>
          </a:p>
        </p:txBody>
      </p:sp>
      <p:sp>
        <p:nvSpPr>
          <p:cNvPr id="6" name="Прямоугольник 5">
            <a:extLst>
              <a:ext uri="{FF2B5EF4-FFF2-40B4-BE49-F238E27FC236}">
                <a16:creationId xmlns:a16="http://schemas.microsoft.com/office/drawing/2014/main" id="{3FD7AB74-7A31-4777-95EB-883F5863D9C4}"/>
              </a:ext>
            </a:extLst>
          </p:cNvPr>
          <p:cNvSpPr/>
          <p:nvPr/>
        </p:nvSpPr>
        <p:spPr>
          <a:xfrm>
            <a:off x="0" y="536448"/>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7F9640FD-6383-4929-9BEA-3B1BBE6B562E}"/>
              </a:ext>
            </a:extLst>
          </p:cNvPr>
          <p:cNvSpPr/>
          <p:nvPr/>
        </p:nvSpPr>
        <p:spPr>
          <a:xfrm>
            <a:off x="3265889" y="150871"/>
            <a:ext cx="4619213" cy="461665"/>
          </a:xfrm>
          <a:prstGeom prst="rect">
            <a:avLst/>
          </a:prstGeom>
        </p:spPr>
        <p:txBody>
          <a:bodyPr wrap="none">
            <a:spAutoFit/>
          </a:bodyPr>
          <a:lstStyle/>
          <a:p>
            <a:r>
              <a:rPr lang="ru-RU" altLang="ru-RU" sz="2400" cap="all" dirty="0"/>
              <a:t> </a:t>
            </a:r>
            <a:r>
              <a:rPr lang="ru-RU" altLang="ru-RU" cap="all" dirty="0">
                <a:latin typeface="Times New Roman" panose="02020603050405020304" pitchFamily="18" charset="0"/>
                <a:cs typeface="Times New Roman" panose="02020603050405020304" pitchFamily="18" charset="0"/>
              </a:rPr>
              <a:t>НАВЫКИ ЖИЗНЕННОЙ КОМПЕТЕНЦИИ</a:t>
            </a:r>
            <a:endParaRPr lang="ru-RU" dirty="0"/>
          </a:p>
        </p:txBody>
      </p:sp>
    </p:spTree>
    <p:extLst>
      <p:ext uri="{BB962C8B-B14F-4D97-AF65-F5344CB8AC3E}">
        <p14:creationId xmlns:p14="http://schemas.microsoft.com/office/powerpoint/2010/main" val="2421332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Содержимое 9"/>
          <p:cNvSpPr>
            <a:spLocks noGrp="1"/>
          </p:cNvSpPr>
          <p:nvPr>
            <p:ph sz="quarter" idx="4294967295"/>
          </p:nvPr>
        </p:nvSpPr>
        <p:spPr>
          <a:xfrm>
            <a:off x="2667000" y="731839"/>
            <a:ext cx="6400800" cy="3475037"/>
          </a:xfrm>
          <a:prstGeom prst="rect">
            <a:avLst/>
          </a:prstGeom>
        </p:spPr>
        <p:txBody>
          <a:bodyPr/>
          <a:lstStyle/>
          <a:p>
            <a:pPr eaLnBrk="1" hangingPunct="1"/>
            <a:endParaRPr lang="ru-RU" altLang="ru-RU" dirty="0"/>
          </a:p>
          <a:p>
            <a:pPr eaLnBrk="1" hangingPunct="1"/>
            <a:endParaRPr lang="ru-RU" altLang="ru-RU" dirty="0"/>
          </a:p>
        </p:txBody>
      </p:sp>
      <p:grpSp>
        <p:nvGrpSpPr>
          <p:cNvPr id="146435" name="Группа 10"/>
          <p:cNvGrpSpPr>
            <a:grpSpLocks/>
          </p:cNvGrpSpPr>
          <p:nvPr/>
        </p:nvGrpSpPr>
        <p:grpSpPr bwMode="auto">
          <a:xfrm>
            <a:off x="2494529" y="878669"/>
            <a:ext cx="7476388" cy="991412"/>
            <a:chOff x="1752786" y="1568544"/>
            <a:chExt cx="1520448" cy="590886"/>
          </a:xfrm>
        </p:grpSpPr>
        <p:sp>
          <p:nvSpPr>
            <p:cNvPr id="12" name="Горизонтальный свиток 11"/>
            <p:cNvSpPr/>
            <p:nvPr/>
          </p:nvSpPr>
          <p:spPr>
            <a:xfrm>
              <a:off x="1752786" y="1568544"/>
              <a:ext cx="1520448" cy="292505"/>
            </a:xfrm>
            <a:prstGeom prst="horizontalScroll">
              <a:avLst/>
            </a:prstGeom>
            <a:ln>
              <a:solidFill>
                <a:srgbClr val="002060"/>
              </a:solidFill>
            </a:ln>
            <a:effectLst>
              <a:outerShdw blurRad="50800" dist="38100" dir="5400000" algn="t"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square">
              <a:spAutoFit/>
            </a:bodyPr>
            <a:lstStyle/>
            <a:p>
              <a:pPr algn="ctr">
                <a:defRPr/>
              </a:pPr>
              <a:r>
                <a:rPr lang="ru-RU" b="1" dirty="0">
                  <a:solidFill>
                    <a:prstClr val="black">
                      <a:hueOff val="0"/>
                      <a:satOff val="0"/>
                      <a:lumOff val="0"/>
                      <a:alphaOff val="0"/>
                    </a:prstClr>
                  </a:solidFill>
                </a:rPr>
                <a:t>                 ШКОЛЬНЫЙ УРОВЕНЬ ОБРАЗОВАНИЯ</a:t>
              </a:r>
            </a:p>
          </p:txBody>
        </p:sp>
        <p:sp>
          <p:nvSpPr>
            <p:cNvPr id="13" name="Горизонтальный свиток 4"/>
            <p:cNvSpPr/>
            <p:nvPr/>
          </p:nvSpPr>
          <p:spPr>
            <a:xfrm>
              <a:off x="2078362" y="1864098"/>
              <a:ext cx="1013636" cy="29533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87630" tIns="87630" rIns="87630" bIns="87630" spcCol="1270" anchor="ctr">
              <a:spAutoFit/>
            </a:bodyPr>
            <a:lstStyle/>
            <a:p>
              <a:pPr algn="ctr" defTabSz="1022350">
                <a:lnSpc>
                  <a:spcPct val="90000"/>
                </a:lnSpc>
                <a:spcAft>
                  <a:spcPct val="35000"/>
                </a:spcAft>
                <a:defRPr/>
              </a:pPr>
              <a:endParaRPr lang="ru-RU" sz="2300" b="1" dirty="0">
                <a:solidFill>
                  <a:prstClr val="black">
                    <a:hueOff val="0"/>
                    <a:satOff val="0"/>
                    <a:lumOff val="0"/>
                    <a:alphaOff val="0"/>
                  </a:prstClr>
                </a:solidFill>
              </a:endParaRPr>
            </a:p>
          </p:txBody>
        </p:sp>
      </p:grpSp>
      <p:grpSp>
        <p:nvGrpSpPr>
          <p:cNvPr id="146440" name="Группа 20"/>
          <p:cNvGrpSpPr>
            <a:grpSpLocks/>
          </p:cNvGrpSpPr>
          <p:nvPr/>
        </p:nvGrpSpPr>
        <p:grpSpPr bwMode="auto">
          <a:xfrm>
            <a:off x="3756150" y="1676244"/>
            <a:ext cx="2595816" cy="1656543"/>
            <a:chOff x="2032861" y="1647738"/>
            <a:chExt cx="1329204" cy="855562"/>
          </a:xfrm>
          <a:effectLst>
            <a:outerShdw blurRad="50800" dist="38100" dir="5400000" algn="t" rotWithShape="0">
              <a:prstClr val="black">
                <a:alpha val="40000"/>
              </a:prstClr>
            </a:outerShdw>
          </a:effectLst>
        </p:grpSpPr>
        <p:sp>
          <p:nvSpPr>
            <p:cNvPr id="22" name="Горизонтальный свиток 21"/>
            <p:cNvSpPr/>
            <p:nvPr/>
          </p:nvSpPr>
          <p:spPr>
            <a:xfrm>
              <a:off x="2074007" y="1668721"/>
              <a:ext cx="1288058" cy="834579"/>
            </a:xfrm>
            <a:prstGeom prst="horizontalScroll">
              <a:avLst/>
            </a:prstGeom>
            <a:ln>
              <a:solidFill>
                <a:schemeClr val="accent5">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ru-RU" sz="1200" dirty="0">
                <a:solidFill>
                  <a:prstClr val="black">
                    <a:hueOff val="0"/>
                    <a:satOff val="0"/>
                    <a:lumOff val="0"/>
                    <a:alphaOff val="0"/>
                  </a:prstClr>
                </a:solidFill>
              </a:endParaRPr>
            </a:p>
          </p:txBody>
        </p:sp>
        <p:sp>
          <p:nvSpPr>
            <p:cNvPr id="23" name="Горизонтальный свиток 4"/>
            <p:cNvSpPr/>
            <p:nvPr/>
          </p:nvSpPr>
          <p:spPr>
            <a:xfrm>
              <a:off x="2032861" y="1647738"/>
              <a:ext cx="1013783" cy="65675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87630" tIns="87630" rIns="87630" bIns="87630" spcCol="1270" anchor="ctr"/>
            <a:lstStyle/>
            <a:p>
              <a:pPr algn="ctr" defTabSz="1022350">
                <a:lnSpc>
                  <a:spcPct val="90000"/>
                </a:lnSpc>
                <a:spcAft>
                  <a:spcPct val="35000"/>
                </a:spcAft>
                <a:defRPr/>
              </a:pPr>
              <a:endParaRPr lang="ru-RU" sz="2300" dirty="0">
                <a:solidFill>
                  <a:prstClr val="black">
                    <a:hueOff val="0"/>
                    <a:satOff val="0"/>
                    <a:lumOff val="0"/>
                    <a:alphaOff val="0"/>
                  </a:prstClr>
                </a:solidFill>
              </a:endParaRPr>
            </a:p>
          </p:txBody>
        </p:sp>
      </p:grpSp>
      <p:grpSp>
        <p:nvGrpSpPr>
          <p:cNvPr id="146441" name="Группа 23"/>
          <p:cNvGrpSpPr>
            <a:grpSpLocks/>
          </p:cNvGrpSpPr>
          <p:nvPr/>
        </p:nvGrpSpPr>
        <p:grpSpPr bwMode="auto">
          <a:xfrm>
            <a:off x="8595209" y="1532917"/>
            <a:ext cx="3177691" cy="1824647"/>
            <a:chOff x="2046256" y="1653700"/>
            <a:chExt cx="1244511" cy="695843"/>
          </a:xfrm>
          <a:effectLst>
            <a:outerShdw blurRad="50800" dist="38100" dir="5400000" algn="t" rotWithShape="0">
              <a:prstClr val="black">
                <a:alpha val="40000"/>
              </a:prstClr>
            </a:outerShdw>
          </a:effectLst>
        </p:grpSpPr>
        <p:sp>
          <p:nvSpPr>
            <p:cNvPr id="25" name="Горизонтальный свиток 24"/>
            <p:cNvSpPr/>
            <p:nvPr/>
          </p:nvSpPr>
          <p:spPr>
            <a:xfrm>
              <a:off x="2046256" y="1653700"/>
              <a:ext cx="1244511" cy="695843"/>
            </a:xfrm>
            <a:prstGeom prst="horizontalScroll">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ru-RU" sz="1200" dirty="0">
                <a:solidFill>
                  <a:prstClr val="black">
                    <a:hueOff val="0"/>
                    <a:satOff val="0"/>
                    <a:lumOff val="0"/>
                    <a:alphaOff val="0"/>
                  </a:prstClr>
                </a:solidFill>
              </a:endParaRPr>
            </a:p>
          </p:txBody>
        </p:sp>
        <p:sp>
          <p:nvSpPr>
            <p:cNvPr id="26" name="Горизонтальный свиток 4"/>
            <p:cNvSpPr/>
            <p:nvPr/>
          </p:nvSpPr>
          <p:spPr>
            <a:xfrm>
              <a:off x="2078517" y="1683407"/>
              <a:ext cx="1013043" cy="6563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7630" tIns="87630" rIns="87630" bIns="87630" spcCol="1270" anchor="ctr"/>
            <a:lstStyle/>
            <a:p>
              <a:pPr algn="ctr" defTabSz="1022350">
                <a:lnSpc>
                  <a:spcPct val="90000"/>
                </a:lnSpc>
                <a:spcAft>
                  <a:spcPct val="35000"/>
                </a:spcAft>
                <a:defRPr/>
              </a:pPr>
              <a:endParaRPr lang="ru-RU" sz="2300" dirty="0">
                <a:solidFill>
                  <a:prstClr val="black">
                    <a:hueOff val="0"/>
                    <a:satOff val="0"/>
                    <a:lumOff val="0"/>
                    <a:alphaOff val="0"/>
                  </a:prstClr>
                </a:solidFill>
              </a:endParaRPr>
            </a:p>
          </p:txBody>
        </p:sp>
      </p:grpSp>
      <p:grpSp>
        <p:nvGrpSpPr>
          <p:cNvPr id="146442" name="Группа 26"/>
          <p:cNvGrpSpPr>
            <a:grpSpLocks/>
          </p:cNvGrpSpPr>
          <p:nvPr/>
        </p:nvGrpSpPr>
        <p:grpSpPr bwMode="auto">
          <a:xfrm>
            <a:off x="955221" y="1712304"/>
            <a:ext cx="2674088" cy="1825782"/>
            <a:chOff x="1937086" y="1606986"/>
            <a:chExt cx="1353681" cy="742558"/>
          </a:xfrm>
          <a:effectLst>
            <a:outerShdw blurRad="50800" dist="38100" dir="5400000" algn="t" rotWithShape="0">
              <a:prstClr val="black">
                <a:alpha val="40000"/>
              </a:prstClr>
            </a:outerShdw>
          </a:effectLst>
        </p:grpSpPr>
        <p:sp>
          <p:nvSpPr>
            <p:cNvPr id="28" name="Горизонтальный свиток 27"/>
            <p:cNvSpPr/>
            <p:nvPr/>
          </p:nvSpPr>
          <p:spPr>
            <a:xfrm>
              <a:off x="1937086" y="1606986"/>
              <a:ext cx="1353681" cy="742558"/>
            </a:xfrm>
            <a:prstGeom prst="horizontalScroll">
              <a:avLst/>
            </a:prstGeom>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ru-RU" sz="1200" b="1" dirty="0">
                <a:solidFill>
                  <a:prstClr val="black">
                    <a:hueOff val="0"/>
                    <a:satOff val="0"/>
                    <a:lumOff val="0"/>
                    <a:alphaOff val="0"/>
                  </a:prstClr>
                </a:solidFill>
              </a:endParaRPr>
            </a:p>
          </p:txBody>
        </p:sp>
        <p:sp>
          <p:nvSpPr>
            <p:cNvPr id="29" name="Горизонтальный свиток 4"/>
            <p:cNvSpPr/>
            <p:nvPr/>
          </p:nvSpPr>
          <p:spPr>
            <a:xfrm>
              <a:off x="2078517" y="1683407"/>
              <a:ext cx="1013502" cy="65669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87630" tIns="87630" rIns="87630" bIns="87630" spcCol="1270" anchor="ctr"/>
            <a:lstStyle/>
            <a:p>
              <a:pPr algn="ctr" defTabSz="1022350">
                <a:lnSpc>
                  <a:spcPct val="90000"/>
                </a:lnSpc>
                <a:spcAft>
                  <a:spcPct val="35000"/>
                </a:spcAft>
                <a:defRPr/>
              </a:pPr>
              <a:endParaRPr lang="ru-RU" sz="2300" b="1" dirty="0">
                <a:solidFill>
                  <a:prstClr val="black">
                    <a:hueOff val="0"/>
                    <a:satOff val="0"/>
                    <a:lumOff val="0"/>
                    <a:alphaOff val="0"/>
                  </a:prstClr>
                </a:solidFill>
              </a:endParaRPr>
            </a:p>
          </p:txBody>
        </p:sp>
      </p:grpSp>
      <p:grpSp>
        <p:nvGrpSpPr>
          <p:cNvPr id="146443" name="Группа 30"/>
          <p:cNvGrpSpPr>
            <a:grpSpLocks/>
          </p:cNvGrpSpPr>
          <p:nvPr/>
        </p:nvGrpSpPr>
        <p:grpSpPr bwMode="auto">
          <a:xfrm>
            <a:off x="6263225" y="1622320"/>
            <a:ext cx="2269006" cy="1879706"/>
            <a:chOff x="2078517" y="1517316"/>
            <a:chExt cx="1317614" cy="822443"/>
          </a:xfrm>
          <a:effectLst>
            <a:outerShdw blurRad="50800" dist="38100" dir="5400000" algn="t" rotWithShape="0">
              <a:prstClr val="black">
                <a:alpha val="40000"/>
              </a:prstClr>
            </a:outerShdw>
          </a:effectLst>
        </p:grpSpPr>
        <p:sp>
          <p:nvSpPr>
            <p:cNvPr id="32" name="Горизонтальный свиток 31"/>
            <p:cNvSpPr/>
            <p:nvPr/>
          </p:nvSpPr>
          <p:spPr>
            <a:xfrm>
              <a:off x="2160855" y="1517316"/>
              <a:ext cx="1235276" cy="745274"/>
            </a:xfrm>
            <a:prstGeom prst="horizontalScroll">
              <a:avLst/>
            </a:prstGeom>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defRPr/>
              </a:pPr>
              <a:r>
                <a:rPr lang="ru-RU" sz="1600" b="1" dirty="0">
                  <a:solidFill>
                    <a:schemeClr val="accent6">
                      <a:lumMod val="75000"/>
                    </a:schemeClr>
                  </a:solidFill>
                  <a:ea typeface="Calibri" panose="020F0502020204030204" pitchFamily="34" charset="0"/>
                </a:rPr>
                <a:t>Получение образования в условиях надомного обучения</a:t>
              </a:r>
              <a:endParaRPr lang="ru-RU" sz="1600" b="1" dirty="0">
                <a:solidFill>
                  <a:schemeClr val="accent6">
                    <a:lumMod val="75000"/>
                  </a:schemeClr>
                </a:solidFill>
              </a:endParaRPr>
            </a:p>
            <a:p>
              <a:pPr>
                <a:defRPr/>
              </a:pPr>
              <a:endParaRPr lang="ru-RU" sz="1400" b="1" dirty="0">
                <a:solidFill>
                  <a:prstClr val="black">
                    <a:hueOff val="0"/>
                    <a:satOff val="0"/>
                    <a:lumOff val="0"/>
                    <a:alphaOff val="0"/>
                  </a:prstClr>
                </a:solidFill>
              </a:endParaRPr>
            </a:p>
          </p:txBody>
        </p:sp>
        <p:sp>
          <p:nvSpPr>
            <p:cNvPr id="33" name="Горизонтальный свиток 4"/>
            <p:cNvSpPr/>
            <p:nvPr/>
          </p:nvSpPr>
          <p:spPr>
            <a:xfrm>
              <a:off x="2078517" y="1683407"/>
              <a:ext cx="1013128" cy="65635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87630" tIns="87630" rIns="87630" bIns="87630" spcCol="1270" anchor="ctr"/>
            <a:lstStyle/>
            <a:p>
              <a:pPr algn="ctr" defTabSz="1022350">
                <a:lnSpc>
                  <a:spcPct val="90000"/>
                </a:lnSpc>
                <a:spcAft>
                  <a:spcPct val="35000"/>
                </a:spcAft>
                <a:defRPr/>
              </a:pPr>
              <a:endParaRPr lang="ru-RU" sz="2300" dirty="0">
                <a:solidFill>
                  <a:prstClr val="black">
                    <a:hueOff val="0"/>
                    <a:satOff val="0"/>
                    <a:lumOff val="0"/>
                    <a:alphaOff val="0"/>
                  </a:prstClr>
                </a:solidFill>
              </a:endParaRPr>
            </a:p>
          </p:txBody>
        </p:sp>
      </p:grpSp>
      <p:sp>
        <p:nvSpPr>
          <p:cNvPr id="52" name="Выгнутая вправо стрелка 51"/>
          <p:cNvSpPr/>
          <p:nvPr/>
        </p:nvSpPr>
        <p:spPr>
          <a:xfrm rot="10800000">
            <a:off x="436134" y="296864"/>
            <a:ext cx="1980833" cy="6121400"/>
          </a:xfrm>
          <a:prstGeom prst="curvedLef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black"/>
              </a:solidFill>
            </a:endParaRPr>
          </a:p>
        </p:txBody>
      </p:sp>
      <p:sp>
        <p:nvSpPr>
          <p:cNvPr id="53" name="Лента лицом вниз 52"/>
          <p:cNvSpPr/>
          <p:nvPr/>
        </p:nvSpPr>
        <p:spPr>
          <a:xfrm>
            <a:off x="3469521" y="6234896"/>
            <a:ext cx="5290305" cy="565955"/>
          </a:xfrm>
          <a:prstGeom prst="ribbon">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ysClr val="windowText" lastClr="000000"/>
                </a:solidFill>
                <a:effectLst>
                  <a:glow rad="101600">
                    <a:schemeClr val="bg1">
                      <a:alpha val="60000"/>
                    </a:schemeClr>
                  </a:glow>
                </a:effectLst>
              </a:rPr>
              <a:t>ДОПОЛНИТЕЛЬНОЕ</a:t>
            </a:r>
          </a:p>
          <a:p>
            <a:pPr algn="ctr">
              <a:defRPr/>
            </a:pPr>
            <a:r>
              <a:rPr lang="ru-RU" b="1" dirty="0">
                <a:solidFill>
                  <a:sysClr val="windowText" lastClr="000000"/>
                </a:solidFill>
                <a:effectLst>
                  <a:glow rad="101600">
                    <a:schemeClr val="bg1">
                      <a:alpha val="60000"/>
                    </a:schemeClr>
                  </a:glow>
                </a:effectLst>
              </a:rPr>
              <a:t>ОБРАЗОВАНИЕ</a:t>
            </a:r>
          </a:p>
        </p:txBody>
      </p:sp>
      <p:grpSp>
        <p:nvGrpSpPr>
          <p:cNvPr id="146452" name="Группа 34"/>
          <p:cNvGrpSpPr>
            <a:grpSpLocks/>
          </p:cNvGrpSpPr>
          <p:nvPr/>
        </p:nvGrpSpPr>
        <p:grpSpPr bwMode="auto">
          <a:xfrm>
            <a:off x="2819540" y="5774986"/>
            <a:ext cx="6744429" cy="680975"/>
            <a:chOff x="2074421" y="1715560"/>
            <a:chExt cx="1177834" cy="465787"/>
          </a:xfrm>
          <a:effectLst>
            <a:outerShdw blurRad="50800" dist="38100" dir="16200000" rotWithShape="0">
              <a:prstClr val="black">
                <a:alpha val="40000"/>
              </a:prstClr>
            </a:outerShdw>
          </a:effectLst>
        </p:grpSpPr>
        <p:sp>
          <p:nvSpPr>
            <p:cNvPr id="36" name="Горизонтальный свиток 35"/>
            <p:cNvSpPr/>
            <p:nvPr/>
          </p:nvSpPr>
          <p:spPr>
            <a:xfrm>
              <a:off x="2074421" y="1715560"/>
              <a:ext cx="1177834" cy="335691"/>
            </a:xfrm>
            <a:prstGeom prst="horizontalScroll">
              <a:avLst/>
            </a:prstGeom>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spAutoFit/>
            </a:bodyPr>
            <a:lstStyle/>
            <a:p>
              <a:pPr algn="ctr">
                <a:defRPr/>
              </a:pPr>
              <a:r>
                <a:rPr lang="ru-RU" b="1" dirty="0">
                  <a:solidFill>
                    <a:prstClr val="black">
                      <a:hueOff val="0"/>
                      <a:satOff val="0"/>
                      <a:lumOff val="0"/>
                      <a:alphaOff val="0"/>
                    </a:prstClr>
                  </a:solidFill>
                </a:rPr>
                <a:t>                 ДОШКОЛЬНЫЙ УРОВЕНЬ ОБРАЗОВАНИЯ</a:t>
              </a:r>
            </a:p>
          </p:txBody>
        </p:sp>
        <p:sp>
          <p:nvSpPr>
            <p:cNvPr id="37" name="Горизонтальный свиток 4"/>
            <p:cNvSpPr/>
            <p:nvPr/>
          </p:nvSpPr>
          <p:spPr>
            <a:xfrm>
              <a:off x="2078517" y="1842411"/>
              <a:ext cx="1013438" cy="338936"/>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87630" tIns="87630" rIns="87630" bIns="87630" spcCol="1270" anchor="ctr">
              <a:spAutoFit/>
            </a:bodyPr>
            <a:lstStyle/>
            <a:p>
              <a:pPr algn="ctr" defTabSz="1022350">
                <a:lnSpc>
                  <a:spcPct val="90000"/>
                </a:lnSpc>
                <a:spcAft>
                  <a:spcPct val="35000"/>
                </a:spcAft>
                <a:defRPr/>
              </a:pPr>
              <a:endParaRPr lang="ru-RU" sz="2300" b="1" dirty="0">
                <a:solidFill>
                  <a:prstClr val="black">
                    <a:hueOff val="0"/>
                    <a:satOff val="0"/>
                    <a:lumOff val="0"/>
                    <a:alphaOff val="0"/>
                  </a:prstClr>
                </a:solidFill>
              </a:endParaRPr>
            </a:p>
          </p:txBody>
        </p:sp>
      </p:grpSp>
      <p:sp>
        <p:nvSpPr>
          <p:cNvPr id="67" name="Стрелка вниз 66"/>
          <p:cNvSpPr/>
          <p:nvPr/>
        </p:nvSpPr>
        <p:spPr>
          <a:xfrm rot="10800000" flipH="1">
            <a:off x="2785468" y="5541016"/>
            <a:ext cx="684053" cy="238633"/>
          </a:xfrm>
          <a:prstGeom prst="downArrow">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69" name="Стрелка вниз 68"/>
          <p:cNvSpPr/>
          <p:nvPr/>
        </p:nvSpPr>
        <p:spPr>
          <a:xfrm rot="10800000" flipH="1">
            <a:off x="9079738" y="5489269"/>
            <a:ext cx="627123" cy="223678"/>
          </a:xfrm>
          <a:prstGeom prst="downArrow">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0" name="Стрелка вниз 69"/>
          <p:cNvSpPr/>
          <p:nvPr/>
        </p:nvSpPr>
        <p:spPr>
          <a:xfrm rot="10800000" flipH="1">
            <a:off x="5884593" y="5557230"/>
            <a:ext cx="614321" cy="202104"/>
          </a:xfrm>
          <a:prstGeom prst="downArrow">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46" name="Лента лицом вниз 45"/>
          <p:cNvSpPr/>
          <p:nvPr/>
        </p:nvSpPr>
        <p:spPr>
          <a:xfrm>
            <a:off x="2670159" y="14286"/>
            <a:ext cx="6851682" cy="828675"/>
          </a:xfrm>
          <a:prstGeom prst="ribbon">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ysClr val="windowText" lastClr="000000"/>
                </a:solidFill>
                <a:effectLst>
                  <a:glow rad="101600">
                    <a:schemeClr val="bg1">
                      <a:alpha val="60000"/>
                    </a:schemeClr>
                  </a:glow>
                </a:effectLst>
              </a:rPr>
              <a:t>Модели получения образования</a:t>
            </a:r>
          </a:p>
        </p:txBody>
      </p:sp>
      <p:sp>
        <p:nvSpPr>
          <p:cNvPr id="49" name="Выгнутая вправо стрелка 48"/>
          <p:cNvSpPr/>
          <p:nvPr/>
        </p:nvSpPr>
        <p:spPr>
          <a:xfrm>
            <a:off x="9901235" y="441326"/>
            <a:ext cx="1655763" cy="6121400"/>
          </a:xfrm>
          <a:prstGeom prst="curvedLef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black"/>
              </a:solidFill>
            </a:endParaRPr>
          </a:p>
        </p:txBody>
      </p:sp>
      <p:sp>
        <p:nvSpPr>
          <p:cNvPr id="3" name="Прямоугольник 2"/>
          <p:cNvSpPr/>
          <p:nvPr/>
        </p:nvSpPr>
        <p:spPr>
          <a:xfrm>
            <a:off x="8985248" y="3188964"/>
            <a:ext cx="2447921" cy="1477328"/>
          </a:xfrm>
          <a:prstGeom prst="rect">
            <a:avLst/>
          </a:prstGeom>
          <a:ln>
            <a:noFill/>
          </a:ln>
        </p:spPr>
        <p:txBody>
          <a:bodyPr wrap="square">
            <a:spAutoFit/>
          </a:bodyPr>
          <a:lstStyle/>
          <a:p>
            <a:pPr algn="ctr"/>
            <a:r>
              <a:rPr lang="ru-RU" b="1" dirty="0">
                <a:solidFill>
                  <a:schemeClr val="accent5">
                    <a:lumMod val="50000"/>
                  </a:schemeClr>
                </a:solidFill>
                <a:latin typeface="Arial Black" pitchFamily="34" charset="0"/>
                <a:ea typeface="Calibri" panose="020F0502020204030204" pitchFamily="34" charset="0"/>
              </a:rPr>
              <a:t>Модель частичной социально-воспитательной </a:t>
            </a:r>
            <a:r>
              <a:rPr lang="ru-RU" b="1" dirty="0">
                <a:solidFill>
                  <a:schemeClr val="accent5">
                    <a:lumMod val="50000"/>
                  </a:schemeClr>
                </a:solidFill>
                <a:effectLst>
                  <a:outerShdw blurRad="38100" dist="38100" dir="2700000" algn="tl">
                    <a:srgbClr val="000000">
                      <a:alpha val="43137"/>
                    </a:srgbClr>
                  </a:outerShdw>
                </a:effectLst>
                <a:latin typeface="Arial Black" pitchFamily="34" charset="0"/>
                <a:ea typeface="Calibri" panose="020F0502020204030204" pitchFamily="34" charset="0"/>
              </a:rPr>
              <a:t>инклюзии</a:t>
            </a:r>
            <a:endParaRPr lang="ru-RU" b="1" dirty="0">
              <a:solidFill>
                <a:schemeClr val="accent5">
                  <a:lumMod val="50000"/>
                </a:schemeClr>
              </a:solidFill>
              <a:effectLst>
                <a:outerShdw blurRad="38100" dist="38100" dir="2700000" algn="tl">
                  <a:srgbClr val="000000">
                    <a:alpha val="43137"/>
                  </a:srgbClr>
                </a:outerShdw>
              </a:effectLst>
              <a:latin typeface="Arial Black" pitchFamily="34" charset="0"/>
            </a:endParaRPr>
          </a:p>
        </p:txBody>
      </p:sp>
      <p:sp>
        <p:nvSpPr>
          <p:cNvPr id="2" name="Прямоугольник 1"/>
          <p:cNvSpPr/>
          <p:nvPr/>
        </p:nvSpPr>
        <p:spPr>
          <a:xfrm>
            <a:off x="8950064" y="1856435"/>
            <a:ext cx="2518287" cy="1323439"/>
          </a:xfrm>
          <a:prstGeom prst="rect">
            <a:avLst/>
          </a:prstGeom>
          <a:ln>
            <a:noFill/>
          </a:ln>
        </p:spPr>
        <p:txBody>
          <a:bodyPr wrap="square">
            <a:spAutoFit/>
          </a:bodyPr>
          <a:lstStyle/>
          <a:p>
            <a:pPr algn="ctr"/>
            <a:r>
              <a:rPr lang="ru-RU" sz="1600" b="1" dirty="0">
                <a:solidFill>
                  <a:schemeClr val="accent5">
                    <a:lumMod val="50000"/>
                  </a:schemeClr>
                </a:solidFill>
                <a:ea typeface="Calibri" panose="020F0502020204030204" pitchFamily="34" charset="0"/>
              </a:rPr>
              <a:t>Получение образования в условиях специально организованного структурного подразделения </a:t>
            </a:r>
            <a:endParaRPr lang="ru-RU" sz="1600" b="1" dirty="0">
              <a:solidFill>
                <a:schemeClr val="accent5">
                  <a:lumMod val="50000"/>
                </a:schemeClr>
              </a:solidFill>
            </a:endParaRPr>
          </a:p>
        </p:txBody>
      </p:sp>
      <p:sp>
        <p:nvSpPr>
          <p:cNvPr id="4" name="Прямоугольник 3"/>
          <p:cNvSpPr/>
          <p:nvPr/>
        </p:nvSpPr>
        <p:spPr>
          <a:xfrm>
            <a:off x="1114612" y="1992627"/>
            <a:ext cx="2540988" cy="1200329"/>
          </a:xfrm>
          <a:prstGeom prst="rect">
            <a:avLst/>
          </a:prstGeom>
          <a:ln>
            <a:noFill/>
          </a:ln>
        </p:spPr>
        <p:txBody>
          <a:bodyPr wrap="square">
            <a:spAutoFit/>
          </a:bodyPr>
          <a:lstStyle/>
          <a:p>
            <a:pPr algn="ctr"/>
            <a:r>
              <a:rPr lang="ru-RU" b="1" dirty="0">
                <a:solidFill>
                  <a:schemeClr val="accent1">
                    <a:lumMod val="75000"/>
                  </a:schemeClr>
                </a:solidFill>
                <a:ea typeface="Calibri" panose="020F0502020204030204" pitchFamily="34" charset="0"/>
              </a:rPr>
              <a:t>Получение образования в условиях инклюзивных классов</a:t>
            </a:r>
            <a:endParaRPr lang="ru-RU" b="1" dirty="0">
              <a:solidFill>
                <a:schemeClr val="accent1">
                  <a:lumMod val="75000"/>
                </a:schemeClr>
              </a:solidFill>
            </a:endParaRPr>
          </a:p>
        </p:txBody>
      </p:sp>
      <p:sp>
        <p:nvSpPr>
          <p:cNvPr id="6" name="Прямоугольник 5"/>
          <p:cNvSpPr/>
          <p:nvPr/>
        </p:nvSpPr>
        <p:spPr>
          <a:xfrm>
            <a:off x="4131685" y="1924664"/>
            <a:ext cx="2060069" cy="1200329"/>
          </a:xfrm>
          <a:prstGeom prst="rect">
            <a:avLst/>
          </a:prstGeom>
          <a:ln>
            <a:noFill/>
          </a:ln>
        </p:spPr>
        <p:txBody>
          <a:bodyPr wrap="square">
            <a:spAutoFit/>
          </a:bodyPr>
          <a:lstStyle/>
          <a:p>
            <a:pPr algn="ctr"/>
            <a:r>
              <a:rPr lang="ru-RU" b="1" dirty="0">
                <a:solidFill>
                  <a:schemeClr val="accent6">
                    <a:lumMod val="75000"/>
                  </a:schemeClr>
                </a:solidFill>
                <a:ea typeface="Calibri" panose="020F0502020204030204" pitchFamily="34" charset="0"/>
              </a:rPr>
              <a:t>Получение образования в условиях ресурсного класса </a:t>
            </a:r>
            <a:endParaRPr lang="ru-RU" b="1" dirty="0">
              <a:solidFill>
                <a:schemeClr val="accent6">
                  <a:lumMod val="75000"/>
                </a:schemeClr>
              </a:solidFill>
            </a:endParaRPr>
          </a:p>
        </p:txBody>
      </p:sp>
      <p:sp>
        <p:nvSpPr>
          <p:cNvPr id="17" name="Стрелка вниз 16"/>
          <p:cNvSpPr/>
          <p:nvPr/>
        </p:nvSpPr>
        <p:spPr>
          <a:xfrm flipH="1">
            <a:off x="7237792" y="1422514"/>
            <a:ext cx="577850" cy="358775"/>
          </a:xfrm>
          <a:prstGeom prst="downArrow">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8" name="Стрелка вниз 17"/>
          <p:cNvSpPr/>
          <p:nvPr/>
        </p:nvSpPr>
        <p:spPr>
          <a:xfrm flipH="1">
            <a:off x="9485929" y="1353529"/>
            <a:ext cx="576262" cy="358775"/>
          </a:xfrm>
          <a:prstGeom prst="downArrow">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9" name="Стрелка вниз 18"/>
          <p:cNvSpPr/>
          <p:nvPr/>
        </p:nvSpPr>
        <p:spPr>
          <a:xfrm flipH="1">
            <a:off x="2759925" y="1458970"/>
            <a:ext cx="576262" cy="358775"/>
          </a:xfrm>
          <a:prstGeom prst="downArrow">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20" name="Стрелка вниз 19"/>
          <p:cNvSpPr/>
          <p:nvPr/>
        </p:nvSpPr>
        <p:spPr>
          <a:xfrm flipH="1">
            <a:off x="4872795" y="1458969"/>
            <a:ext cx="577850" cy="358775"/>
          </a:xfrm>
          <a:prstGeom prst="downArrow">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grpSp>
        <p:nvGrpSpPr>
          <p:cNvPr id="50" name="Группа 26">
            <a:extLst>
              <a:ext uri="{FF2B5EF4-FFF2-40B4-BE49-F238E27FC236}">
                <a16:creationId xmlns:a16="http://schemas.microsoft.com/office/drawing/2014/main" id="{B192276A-5861-4187-8946-8A2C90721CF4}"/>
              </a:ext>
            </a:extLst>
          </p:cNvPr>
          <p:cNvGrpSpPr>
            <a:grpSpLocks/>
          </p:cNvGrpSpPr>
          <p:nvPr/>
        </p:nvGrpSpPr>
        <p:grpSpPr bwMode="auto">
          <a:xfrm>
            <a:off x="943836" y="4272395"/>
            <a:ext cx="2583634" cy="1395196"/>
            <a:chOff x="1795527" y="1455281"/>
            <a:chExt cx="1495240" cy="865610"/>
          </a:xfrm>
          <a:effectLst>
            <a:outerShdw blurRad="50800" dist="38100" dir="5400000" algn="t" rotWithShape="0">
              <a:prstClr val="black">
                <a:alpha val="40000"/>
              </a:prstClr>
            </a:outerShdw>
          </a:effectLst>
        </p:grpSpPr>
        <p:sp>
          <p:nvSpPr>
            <p:cNvPr id="51" name="Горизонтальный свиток 27">
              <a:extLst>
                <a:ext uri="{FF2B5EF4-FFF2-40B4-BE49-F238E27FC236}">
                  <a16:creationId xmlns:a16="http://schemas.microsoft.com/office/drawing/2014/main" id="{EB48708D-A3B6-48B6-ACEE-0B9DB6136BD1}"/>
                </a:ext>
              </a:extLst>
            </p:cNvPr>
            <p:cNvSpPr/>
            <p:nvPr/>
          </p:nvSpPr>
          <p:spPr>
            <a:xfrm>
              <a:off x="1795527" y="1455281"/>
              <a:ext cx="1495240" cy="857880"/>
            </a:xfrm>
            <a:prstGeom prst="horizontalScroll">
              <a:avLst/>
            </a:prstGeom>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defRPr/>
              </a:pPr>
              <a:r>
                <a:rPr lang="ru-RU" sz="1600" b="1" dirty="0">
                  <a:solidFill>
                    <a:schemeClr val="accent1">
                      <a:lumMod val="75000"/>
                    </a:schemeClr>
                  </a:solidFill>
                  <a:cs typeface="Times New Roman" pitchFamily="18" charset="0"/>
                </a:rPr>
                <a:t>Получение образования в условиях инклюзивной группы</a:t>
              </a:r>
            </a:p>
          </p:txBody>
        </p:sp>
        <p:sp>
          <p:nvSpPr>
            <p:cNvPr id="54" name="Горизонтальный свиток 4">
              <a:extLst>
                <a:ext uri="{FF2B5EF4-FFF2-40B4-BE49-F238E27FC236}">
                  <a16:creationId xmlns:a16="http://schemas.microsoft.com/office/drawing/2014/main" id="{74AFF13A-08FF-4AE1-8238-D28E884C0D21}"/>
                </a:ext>
              </a:extLst>
            </p:cNvPr>
            <p:cNvSpPr/>
            <p:nvPr/>
          </p:nvSpPr>
          <p:spPr>
            <a:xfrm>
              <a:off x="2078517" y="1664196"/>
              <a:ext cx="1013502" cy="65669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87630" tIns="87630" rIns="87630" bIns="87630" spcCol="1270" anchor="ctr"/>
            <a:lstStyle/>
            <a:p>
              <a:pPr algn="ctr" defTabSz="1022350">
                <a:lnSpc>
                  <a:spcPct val="90000"/>
                </a:lnSpc>
                <a:spcAft>
                  <a:spcPct val="35000"/>
                </a:spcAft>
                <a:defRPr/>
              </a:pPr>
              <a:endParaRPr lang="ru-RU" sz="2300" b="1" dirty="0">
                <a:solidFill>
                  <a:prstClr val="black">
                    <a:hueOff val="0"/>
                    <a:satOff val="0"/>
                    <a:lumOff val="0"/>
                    <a:alphaOff val="0"/>
                  </a:prstClr>
                </a:solidFill>
              </a:endParaRPr>
            </a:p>
          </p:txBody>
        </p:sp>
      </p:grpSp>
      <p:grpSp>
        <p:nvGrpSpPr>
          <p:cNvPr id="55" name="Группа 26">
            <a:extLst>
              <a:ext uri="{FF2B5EF4-FFF2-40B4-BE49-F238E27FC236}">
                <a16:creationId xmlns:a16="http://schemas.microsoft.com/office/drawing/2014/main" id="{91511B73-A192-4608-A5B8-3AB4FA028286}"/>
              </a:ext>
            </a:extLst>
          </p:cNvPr>
          <p:cNvGrpSpPr>
            <a:grpSpLocks/>
          </p:cNvGrpSpPr>
          <p:nvPr/>
        </p:nvGrpSpPr>
        <p:grpSpPr bwMode="auto">
          <a:xfrm>
            <a:off x="8956518" y="4190688"/>
            <a:ext cx="2742903" cy="1376210"/>
            <a:chOff x="1937086" y="1606986"/>
            <a:chExt cx="1353681" cy="742558"/>
          </a:xfrm>
          <a:effectLst>
            <a:outerShdw blurRad="50800" dist="38100" dir="5400000" algn="t" rotWithShape="0">
              <a:prstClr val="black">
                <a:alpha val="40000"/>
              </a:prstClr>
            </a:outerShdw>
          </a:effectLst>
        </p:grpSpPr>
        <p:sp>
          <p:nvSpPr>
            <p:cNvPr id="56" name="Горизонтальный свиток 27">
              <a:extLst>
                <a:ext uri="{FF2B5EF4-FFF2-40B4-BE49-F238E27FC236}">
                  <a16:creationId xmlns:a16="http://schemas.microsoft.com/office/drawing/2014/main" id="{DE041A90-BB97-4687-99B9-C13D69DEF453}"/>
                </a:ext>
              </a:extLst>
            </p:cNvPr>
            <p:cNvSpPr/>
            <p:nvPr/>
          </p:nvSpPr>
          <p:spPr>
            <a:xfrm>
              <a:off x="1937086" y="1606986"/>
              <a:ext cx="1353681" cy="742558"/>
            </a:xfrm>
            <a:prstGeom prst="horizontalScroll">
              <a:avLst/>
            </a:prstGeom>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defRPr/>
              </a:pPr>
              <a:r>
                <a:rPr lang="ru-RU" sz="1600" b="1" dirty="0">
                  <a:solidFill>
                    <a:schemeClr val="accent5">
                      <a:lumMod val="50000"/>
                    </a:schemeClr>
                  </a:solidFill>
                  <a:cs typeface="Times New Roman" pitchFamily="18" charset="0"/>
                </a:rPr>
                <a:t>Получение образования в условиях группы компенсирующей направленности</a:t>
              </a:r>
            </a:p>
          </p:txBody>
        </p:sp>
        <p:sp>
          <p:nvSpPr>
            <p:cNvPr id="57" name="Горизонтальный свиток 4">
              <a:extLst>
                <a:ext uri="{FF2B5EF4-FFF2-40B4-BE49-F238E27FC236}">
                  <a16:creationId xmlns:a16="http://schemas.microsoft.com/office/drawing/2014/main" id="{87F1B7C7-D73D-4382-BF76-CD364EF7D08C}"/>
                </a:ext>
              </a:extLst>
            </p:cNvPr>
            <p:cNvSpPr/>
            <p:nvPr/>
          </p:nvSpPr>
          <p:spPr>
            <a:xfrm>
              <a:off x="2078517" y="1683407"/>
              <a:ext cx="1013502" cy="65669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87630" tIns="87630" rIns="87630" bIns="87630" spcCol="1270" anchor="ctr"/>
            <a:lstStyle/>
            <a:p>
              <a:pPr algn="ctr" defTabSz="1022350">
                <a:lnSpc>
                  <a:spcPct val="90000"/>
                </a:lnSpc>
                <a:spcAft>
                  <a:spcPct val="35000"/>
                </a:spcAft>
                <a:defRPr/>
              </a:pPr>
              <a:endParaRPr lang="ru-RU" sz="2300" b="1" dirty="0">
                <a:solidFill>
                  <a:prstClr val="black">
                    <a:hueOff val="0"/>
                    <a:satOff val="0"/>
                    <a:lumOff val="0"/>
                    <a:alphaOff val="0"/>
                  </a:prstClr>
                </a:solidFill>
              </a:endParaRPr>
            </a:p>
          </p:txBody>
        </p:sp>
      </p:grpSp>
      <p:grpSp>
        <p:nvGrpSpPr>
          <p:cNvPr id="58" name="Группа 26">
            <a:extLst>
              <a:ext uri="{FF2B5EF4-FFF2-40B4-BE49-F238E27FC236}">
                <a16:creationId xmlns:a16="http://schemas.microsoft.com/office/drawing/2014/main" id="{DCC96AD1-DED4-485A-AAB1-9A46F89A2F70}"/>
              </a:ext>
            </a:extLst>
          </p:cNvPr>
          <p:cNvGrpSpPr>
            <a:grpSpLocks/>
          </p:cNvGrpSpPr>
          <p:nvPr/>
        </p:nvGrpSpPr>
        <p:grpSpPr bwMode="auto">
          <a:xfrm>
            <a:off x="3617427" y="4224097"/>
            <a:ext cx="2696366" cy="1405994"/>
            <a:chOff x="1931121" y="1626933"/>
            <a:chExt cx="1353681" cy="769644"/>
          </a:xfrm>
          <a:effectLst>
            <a:outerShdw blurRad="50800" dist="38100" dir="5400000" algn="t" rotWithShape="0">
              <a:prstClr val="black">
                <a:alpha val="40000"/>
              </a:prstClr>
            </a:outerShdw>
          </a:effectLst>
        </p:grpSpPr>
        <p:sp>
          <p:nvSpPr>
            <p:cNvPr id="59" name="Горизонтальный свиток 27">
              <a:extLst>
                <a:ext uri="{FF2B5EF4-FFF2-40B4-BE49-F238E27FC236}">
                  <a16:creationId xmlns:a16="http://schemas.microsoft.com/office/drawing/2014/main" id="{CB59AE10-E7CB-47AC-ACF2-852D4431158D}"/>
                </a:ext>
              </a:extLst>
            </p:cNvPr>
            <p:cNvSpPr/>
            <p:nvPr/>
          </p:nvSpPr>
          <p:spPr>
            <a:xfrm>
              <a:off x="1931121" y="1626933"/>
              <a:ext cx="1353681" cy="769644"/>
            </a:xfrm>
            <a:prstGeom prst="horizontalScroll">
              <a:avLst/>
            </a:prstGeom>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defRPr/>
              </a:pPr>
              <a:r>
                <a:rPr lang="ru-RU" sz="1600" b="1" dirty="0">
                  <a:solidFill>
                    <a:schemeClr val="accent6">
                      <a:lumMod val="75000"/>
                    </a:schemeClr>
                  </a:solidFill>
                  <a:cs typeface="Times New Roman" pitchFamily="18" charset="0"/>
                </a:rPr>
                <a:t>Получение образования в условиях группы комбинированной направленности</a:t>
              </a:r>
            </a:p>
          </p:txBody>
        </p:sp>
        <p:sp>
          <p:nvSpPr>
            <p:cNvPr id="60" name="Горизонтальный свиток 4">
              <a:extLst>
                <a:ext uri="{FF2B5EF4-FFF2-40B4-BE49-F238E27FC236}">
                  <a16:creationId xmlns:a16="http://schemas.microsoft.com/office/drawing/2014/main" id="{24125B72-3F44-4DB8-B620-04FD86BA39EB}"/>
                </a:ext>
              </a:extLst>
            </p:cNvPr>
            <p:cNvSpPr/>
            <p:nvPr/>
          </p:nvSpPr>
          <p:spPr>
            <a:xfrm>
              <a:off x="2078517" y="1683407"/>
              <a:ext cx="1013502" cy="65669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87630" tIns="87630" rIns="87630" bIns="87630" spcCol="1270" anchor="ctr"/>
            <a:lstStyle/>
            <a:p>
              <a:pPr algn="ctr" defTabSz="1022350">
                <a:lnSpc>
                  <a:spcPct val="90000"/>
                </a:lnSpc>
                <a:spcAft>
                  <a:spcPct val="35000"/>
                </a:spcAft>
                <a:defRPr/>
              </a:pPr>
              <a:endParaRPr lang="ru-RU" sz="2300" b="1" dirty="0">
                <a:solidFill>
                  <a:prstClr val="black">
                    <a:hueOff val="0"/>
                    <a:satOff val="0"/>
                    <a:lumOff val="0"/>
                    <a:alphaOff val="0"/>
                  </a:prstClr>
                </a:solidFill>
              </a:endParaRPr>
            </a:p>
          </p:txBody>
        </p:sp>
      </p:grpSp>
      <p:sp>
        <p:nvSpPr>
          <p:cNvPr id="61" name="Прямоугольник 60">
            <a:extLst>
              <a:ext uri="{FF2B5EF4-FFF2-40B4-BE49-F238E27FC236}">
                <a16:creationId xmlns:a16="http://schemas.microsoft.com/office/drawing/2014/main" id="{EDE54C5D-2115-4BDA-9397-A6AB7E05118C}"/>
              </a:ext>
            </a:extLst>
          </p:cNvPr>
          <p:cNvSpPr/>
          <p:nvPr/>
        </p:nvSpPr>
        <p:spPr>
          <a:xfrm>
            <a:off x="4129808" y="3198791"/>
            <a:ext cx="4273301" cy="1138773"/>
          </a:xfrm>
          <a:prstGeom prst="rect">
            <a:avLst/>
          </a:prstGeom>
          <a:ln>
            <a:noFill/>
          </a:ln>
        </p:spPr>
        <p:txBody>
          <a:bodyPr wrap="square">
            <a:spAutoFit/>
          </a:bodyPr>
          <a:lstStyle/>
          <a:p>
            <a:pPr algn="ctr"/>
            <a:r>
              <a:rPr lang="ru-RU" sz="1700" b="1" dirty="0">
                <a:solidFill>
                  <a:schemeClr val="accent6">
                    <a:lumMod val="75000"/>
                  </a:schemeClr>
                </a:solidFill>
                <a:effectLst/>
                <a:latin typeface="Arial Black" pitchFamily="34" charset="0"/>
                <a:ea typeface="Calibri" panose="020F0502020204030204" pitchFamily="34" charset="0"/>
              </a:rPr>
              <a:t>Модель частичной образовательной и полной социально-воспитательной инклюзии</a:t>
            </a:r>
            <a:endParaRPr lang="ru-RU" sz="1700" b="1" dirty="0">
              <a:solidFill>
                <a:schemeClr val="accent6">
                  <a:lumMod val="75000"/>
                </a:schemeClr>
              </a:solidFill>
              <a:latin typeface="Arial Black" pitchFamily="34" charset="0"/>
            </a:endParaRPr>
          </a:p>
        </p:txBody>
      </p:sp>
      <p:sp>
        <p:nvSpPr>
          <p:cNvPr id="62" name="Прямоугольник 61">
            <a:extLst>
              <a:ext uri="{FF2B5EF4-FFF2-40B4-BE49-F238E27FC236}">
                <a16:creationId xmlns:a16="http://schemas.microsoft.com/office/drawing/2014/main" id="{5C807356-9BD6-47CD-9732-53B14B57E313}"/>
              </a:ext>
            </a:extLst>
          </p:cNvPr>
          <p:cNvSpPr/>
          <p:nvPr/>
        </p:nvSpPr>
        <p:spPr>
          <a:xfrm>
            <a:off x="598199" y="3302557"/>
            <a:ext cx="3531609" cy="1077218"/>
          </a:xfrm>
          <a:prstGeom prst="rect">
            <a:avLst/>
          </a:prstGeom>
          <a:ln>
            <a:noFill/>
          </a:ln>
        </p:spPr>
        <p:txBody>
          <a:bodyPr wrap="square">
            <a:spAutoFit/>
          </a:bodyPr>
          <a:lstStyle/>
          <a:p>
            <a:pPr algn="ctr"/>
            <a:r>
              <a:rPr lang="ru-RU" sz="1600" b="1" dirty="0">
                <a:solidFill>
                  <a:schemeClr val="accent1">
                    <a:lumMod val="75000"/>
                  </a:schemeClr>
                </a:solidFill>
                <a:effectLst/>
                <a:latin typeface="Arial Black" pitchFamily="34" charset="0"/>
                <a:ea typeface="Calibri" panose="020F0502020204030204" pitchFamily="34" charset="0"/>
              </a:rPr>
              <a:t>Модель полной образовательной и социально-воспитательной инклюзии </a:t>
            </a:r>
            <a:endParaRPr lang="ru-RU" sz="1600" b="1" dirty="0">
              <a:solidFill>
                <a:schemeClr val="accent1">
                  <a:lumMod val="75000"/>
                </a:schemeClr>
              </a:solidFill>
              <a:latin typeface="Arial Black" pitchFamily="34" charset="0"/>
            </a:endParaRPr>
          </a:p>
        </p:txBody>
      </p:sp>
      <p:grpSp>
        <p:nvGrpSpPr>
          <p:cNvPr id="63" name="Группа 26">
            <a:extLst>
              <a:ext uri="{FF2B5EF4-FFF2-40B4-BE49-F238E27FC236}">
                <a16:creationId xmlns:a16="http://schemas.microsoft.com/office/drawing/2014/main" id="{CA94170B-4463-4FD9-B2D8-7430ADD16351}"/>
              </a:ext>
            </a:extLst>
          </p:cNvPr>
          <p:cNvGrpSpPr>
            <a:grpSpLocks/>
          </p:cNvGrpSpPr>
          <p:nvPr/>
        </p:nvGrpSpPr>
        <p:grpSpPr bwMode="auto">
          <a:xfrm>
            <a:off x="6431136" y="4190687"/>
            <a:ext cx="2328689" cy="1388746"/>
            <a:chOff x="1925936" y="1470938"/>
            <a:chExt cx="1401430" cy="987776"/>
          </a:xfrm>
          <a:effectLst>
            <a:outerShdw blurRad="50800" dist="38100" dir="5400000" algn="t" rotWithShape="0">
              <a:prstClr val="black">
                <a:alpha val="40000"/>
              </a:prstClr>
            </a:outerShdw>
          </a:effectLst>
        </p:grpSpPr>
        <p:sp>
          <p:nvSpPr>
            <p:cNvPr id="64" name="Горизонтальный свиток 27">
              <a:extLst>
                <a:ext uri="{FF2B5EF4-FFF2-40B4-BE49-F238E27FC236}">
                  <a16:creationId xmlns:a16="http://schemas.microsoft.com/office/drawing/2014/main" id="{9117B0A8-E25D-4F15-8842-D27FF52E62D0}"/>
                </a:ext>
              </a:extLst>
            </p:cNvPr>
            <p:cNvSpPr/>
            <p:nvPr/>
          </p:nvSpPr>
          <p:spPr>
            <a:xfrm>
              <a:off x="1925936" y="1470938"/>
              <a:ext cx="1401430" cy="987776"/>
            </a:xfrm>
            <a:prstGeom prst="horizontalScroll">
              <a:avLst/>
            </a:prstGeom>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defRPr/>
              </a:pPr>
              <a:r>
                <a:rPr lang="ru-RU" sz="1600" b="1" dirty="0">
                  <a:solidFill>
                    <a:schemeClr val="accent6">
                      <a:lumMod val="75000"/>
                    </a:schemeClr>
                  </a:solidFill>
                  <a:cs typeface="Times New Roman" pitchFamily="18" charset="0"/>
                </a:rPr>
                <a:t>Получение образования в условиях ресурсной группы</a:t>
              </a:r>
            </a:p>
          </p:txBody>
        </p:sp>
        <p:sp>
          <p:nvSpPr>
            <p:cNvPr id="65" name="Горизонтальный свиток 4">
              <a:extLst>
                <a:ext uri="{FF2B5EF4-FFF2-40B4-BE49-F238E27FC236}">
                  <a16:creationId xmlns:a16="http://schemas.microsoft.com/office/drawing/2014/main" id="{044242ED-2013-49C9-B4E5-02FF7EA70496}"/>
                </a:ext>
              </a:extLst>
            </p:cNvPr>
            <p:cNvSpPr/>
            <p:nvPr/>
          </p:nvSpPr>
          <p:spPr>
            <a:xfrm>
              <a:off x="2078517" y="1683407"/>
              <a:ext cx="1013502" cy="65669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87630" tIns="87630" rIns="87630" bIns="87630" spcCol="1270" anchor="ctr"/>
            <a:lstStyle/>
            <a:p>
              <a:pPr algn="ctr" defTabSz="1022350">
                <a:lnSpc>
                  <a:spcPct val="90000"/>
                </a:lnSpc>
                <a:spcAft>
                  <a:spcPct val="35000"/>
                </a:spcAft>
                <a:defRPr/>
              </a:pPr>
              <a:endParaRPr lang="ru-RU" sz="2300" b="1" dirty="0">
                <a:solidFill>
                  <a:prstClr val="black">
                    <a:hueOff val="0"/>
                    <a:satOff val="0"/>
                    <a:lumOff val="0"/>
                    <a:alphaOff val="0"/>
                  </a:prstClr>
                </a:solidFill>
              </a:endParaRPr>
            </a:p>
          </p:txBody>
        </p:sp>
      </p:grpSp>
    </p:spTree>
    <p:extLst>
      <p:ext uri="{BB962C8B-B14F-4D97-AF65-F5344CB8AC3E}">
        <p14:creationId xmlns:p14="http://schemas.microsoft.com/office/powerpoint/2010/main" val="1219142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03A6077-6B53-4733-A7E4-0E350902EC72}"/>
              </a:ext>
            </a:extLst>
          </p:cNvPr>
          <p:cNvSpPr/>
          <p:nvPr/>
        </p:nvSpPr>
        <p:spPr>
          <a:xfrm>
            <a:off x="0" y="-56271"/>
            <a:ext cx="12192000" cy="283229"/>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5" name="Прямоугольник 4">
            <a:extLst>
              <a:ext uri="{FF2B5EF4-FFF2-40B4-BE49-F238E27FC236}">
                <a16:creationId xmlns:a16="http://schemas.microsoft.com/office/drawing/2014/main" id="{9273491A-FC68-48F6-8699-10CD5E758BD0}"/>
              </a:ext>
            </a:extLst>
          </p:cNvPr>
          <p:cNvSpPr/>
          <p:nvPr/>
        </p:nvSpPr>
        <p:spPr>
          <a:xfrm>
            <a:off x="0" y="6611815"/>
            <a:ext cx="12192000" cy="246185"/>
          </a:xfrm>
          <a:prstGeom prst="rect">
            <a:avLst/>
          </a:prstGeom>
          <a:solidFill>
            <a:schemeClr val="accent5">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ru-RU" dirty="0">
                <a:solidFill>
                  <a:prstClr val="white"/>
                </a:solidFill>
                <a:latin typeface="Calibri"/>
              </a:rPr>
              <a:t>ОБУЧАЮЩИЕСЯ С ЗПР</a:t>
            </a:r>
          </a:p>
        </p:txBody>
      </p:sp>
      <p:sp>
        <p:nvSpPr>
          <p:cNvPr id="6" name="Прямоугольник 5">
            <a:extLst>
              <a:ext uri="{FF2B5EF4-FFF2-40B4-BE49-F238E27FC236}">
                <a16:creationId xmlns:a16="http://schemas.microsoft.com/office/drawing/2014/main" id="{3FD7AB74-7A31-4777-95EB-883F5863D9C4}"/>
              </a:ext>
            </a:extLst>
          </p:cNvPr>
          <p:cNvSpPr/>
          <p:nvPr/>
        </p:nvSpPr>
        <p:spPr>
          <a:xfrm>
            <a:off x="0" y="536448"/>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7F9640FD-6383-4929-9BEA-3B1BBE6B562E}"/>
              </a:ext>
            </a:extLst>
          </p:cNvPr>
          <p:cNvSpPr/>
          <p:nvPr/>
        </p:nvSpPr>
        <p:spPr>
          <a:xfrm>
            <a:off x="3265889" y="150871"/>
            <a:ext cx="4619213" cy="461665"/>
          </a:xfrm>
          <a:prstGeom prst="rect">
            <a:avLst/>
          </a:prstGeom>
        </p:spPr>
        <p:txBody>
          <a:bodyPr wrap="none">
            <a:spAutoFit/>
          </a:bodyPr>
          <a:lstStyle/>
          <a:p>
            <a:r>
              <a:rPr lang="ru-RU" altLang="ru-RU" sz="2400" cap="all" dirty="0"/>
              <a:t> </a:t>
            </a:r>
            <a:r>
              <a:rPr lang="ru-RU" altLang="ru-RU" cap="all" dirty="0">
                <a:latin typeface="Times New Roman" panose="02020603050405020304" pitchFamily="18" charset="0"/>
                <a:cs typeface="Times New Roman" panose="02020603050405020304" pitchFamily="18" charset="0"/>
              </a:rPr>
              <a:t>НАВЫКИ ЖИЗНЕННОЙ КОМПЕТЕНЦИИ</a:t>
            </a:r>
            <a:endParaRPr lang="ru-RU" dirty="0"/>
          </a:p>
        </p:txBody>
      </p:sp>
      <p:sp>
        <p:nvSpPr>
          <p:cNvPr id="2" name="Прямоугольник 1">
            <a:extLst>
              <a:ext uri="{FF2B5EF4-FFF2-40B4-BE49-F238E27FC236}">
                <a16:creationId xmlns:a16="http://schemas.microsoft.com/office/drawing/2014/main" id="{D5580228-9A21-45C2-B5F0-76E08DA9CC2D}"/>
              </a:ext>
            </a:extLst>
          </p:cNvPr>
          <p:cNvSpPr/>
          <p:nvPr/>
        </p:nvSpPr>
        <p:spPr>
          <a:xfrm>
            <a:off x="472439" y="1203960"/>
            <a:ext cx="4572001" cy="240821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latin typeface="Times New Roman" panose="02020603050405020304" pitchFamily="18" charset="0"/>
                <a:cs typeface="Times New Roman" panose="02020603050405020304" pitchFamily="18" charset="0"/>
              </a:rPr>
              <a:t>умение различать учебные ситуации, в которых необходима посторонняя помощь для ее разрешения, с ситуациями, в которых решение можно найти самому</a:t>
            </a:r>
          </a:p>
        </p:txBody>
      </p:sp>
      <p:sp>
        <p:nvSpPr>
          <p:cNvPr id="8" name="Прямоугольник 7">
            <a:extLst>
              <a:ext uri="{FF2B5EF4-FFF2-40B4-BE49-F238E27FC236}">
                <a16:creationId xmlns:a16="http://schemas.microsoft.com/office/drawing/2014/main" id="{7A2D16E9-B59E-4936-8C27-1433E2541572}"/>
              </a:ext>
            </a:extLst>
          </p:cNvPr>
          <p:cNvSpPr/>
          <p:nvPr/>
        </p:nvSpPr>
        <p:spPr>
          <a:xfrm>
            <a:off x="6614160" y="1203960"/>
            <a:ext cx="4831080" cy="1082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latin typeface="Times New Roman" panose="02020603050405020304" pitchFamily="18" charset="0"/>
                <a:ea typeface="Times New Roman" panose="02020603050405020304" pitchFamily="18" charset="0"/>
              </a:rPr>
              <a:t>Субъекты оценки: педагог, учитель-логопед, учитель-дефектолог</a:t>
            </a:r>
          </a:p>
          <a:p>
            <a:pPr algn="ctr"/>
            <a:endParaRPr lang="ru-RU" dirty="0"/>
          </a:p>
        </p:txBody>
      </p:sp>
      <p:sp>
        <p:nvSpPr>
          <p:cNvPr id="10" name="Прямоугольник 9">
            <a:extLst>
              <a:ext uri="{FF2B5EF4-FFF2-40B4-BE49-F238E27FC236}">
                <a16:creationId xmlns:a16="http://schemas.microsoft.com/office/drawing/2014/main" id="{D505FA91-A653-45F9-84FB-9AE1199305DD}"/>
              </a:ext>
            </a:extLst>
          </p:cNvPr>
          <p:cNvSpPr/>
          <p:nvPr/>
        </p:nvSpPr>
        <p:spPr>
          <a:xfrm>
            <a:off x="6614160" y="2530134"/>
            <a:ext cx="4831080" cy="131041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Методы: наблюдение на уроке и на коррекционно-развивающих занятиях, качественный анализ результатов обследование учителя-дефектолога</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17" name="Стрелка: шеврон 16">
            <a:extLst>
              <a:ext uri="{FF2B5EF4-FFF2-40B4-BE49-F238E27FC236}">
                <a16:creationId xmlns:a16="http://schemas.microsoft.com/office/drawing/2014/main" id="{4AE4970E-A0F7-4501-A20E-7DDAB8CE9335}"/>
              </a:ext>
            </a:extLst>
          </p:cNvPr>
          <p:cNvSpPr/>
          <p:nvPr/>
        </p:nvSpPr>
        <p:spPr>
          <a:xfrm>
            <a:off x="5575495" y="2717642"/>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Стрелка: шеврон 17">
            <a:extLst>
              <a:ext uri="{FF2B5EF4-FFF2-40B4-BE49-F238E27FC236}">
                <a16:creationId xmlns:a16="http://schemas.microsoft.com/office/drawing/2014/main" id="{E9AF3031-53E6-4522-BC8B-37E8779E4F26}"/>
              </a:ext>
            </a:extLst>
          </p:cNvPr>
          <p:cNvSpPr/>
          <p:nvPr/>
        </p:nvSpPr>
        <p:spPr>
          <a:xfrm>
            <a:off x="5575495" y="1502664"/>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Прямоугольник 18">
            <a:extLst>
              <a:ext uri="{FF2B5EF4-FFF2-40B4-BE49-F238E27FC236}">
                <a16:creationId xmlns:a16="http://schemas.microsoft.com/office/drawing/2014/main" id="{D36D1554-A30B-4FC6-B5F9-C33565773A7E}"/>
              </a:ext>
            </a:extLst>
          </p:cNvPr>
          <p:cNvSpPr/>
          <p:nvPr/>
        </p:nvSpPr>
        <p:spPr>
          <a:xfrm>
            <a:off x="472439" y="3913338"/>
            <a:ext cx="4572001" cy="240821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rPr>
              <a:t>умение различать жизненные ситуации, в которых можно действовать самостоятельно, не прибегая к помощи, с ситуациями, в которых нужно обратиться ко взрослому</a:t>
            </a:r>
          </a:p>
        </p:txBody>
      </p:sp>
      <p:sp>
        <p:nvSpPr>
          <p:cNvPr id="20" name="Прямоугольник 19">
            <a:extLst>
              <a:ext uri="{FF2B5EF4-FFF2-40B4-BE49-F238E27FC236}">
                <a16:creationId xmlns:a16="http://schemas.microsoft.com/office/drawing/2014/main" id="{6FCD44AB-5506-4FF6-9B92-A7726CE829B5}"/>
              </a:ext>
            </a:extLst>
          </p:cNvPr>
          <p:cNvSpPr/>
          <p:nvPr/>
        </p:nvSpPr>
        <p:spPr>
          <a:xfrm>
            <a:off x="6614160" y="4022077"/>
            <a:ext cx="4831080" cy="1082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latin typeface="Times New Roman" panose="02020603050405020304" pitchFamily="18" charset="0"/>
                <a:ea typeface="Times New Roman" panose="02020603050405020304" pitchFamily="18" charset="0"/>
              </a:rPr>
              <a:t>Субъекты оценки: педагог, педагог-психолог</a:t>
            </a:r>
          </a:p>
          <a:p>
            <a:pPr algn="ctr"/>
            <a:endParaRPr lang="ru-RU" dirty="0"/>
          </a:p>
        </p:txBody>
      </p:sp>
      <p:sp>
        <p:nvSpPr>
          <p:cNvPr id="21" name="Прямоугольник 20">
            <a:extLst>
              <a:ext uri="{FF2B5EF4-FFF2-40B4-BE49-F238E27FC236}">
                <a16:creationId xmlns:a16="http://schemas.microsoft.com/office/drawing/2014/main" id="{364384B0-1558-4E81-8170-BE033096895E}"/>
              </a:ext>
            </a:extLst>
          </p:cNvPr>
          <p:cNvSpPr/>
          <p:nvPr/>
        </p:nvSpPr>
        <p:spPr>
          <a:xfrm>
            <a:off x="6614160" y="5285640"/>
            <a:ext cx="4831080" cy="1082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a:solidFill>
                  <a:schemeClr val="tx1"/>
                </a:solidFill>
                <a:latin typeface="Times New Roman" panose="02020603050405020304" pitchFamily="18" charset="0"/>
                <a:cs typeface="Times New Roman" panose="02020603050405020304" pitchFamily="18" charset="0"/>
              </a:rPr>
              <a:t>Методы: наблюдение во внеурочной деятельности и на коррекционно-развивающих занятиях, диагностика педагога-психолога</a:t>
            </a:r>
          </a:p>
        </p:txBody>
      </p:sp>
      <p:sp>
        <p:nvSpPr>
          <p:cNvPr id="14" name="Стрелка: шеврон 13">
            <a:extLst>
              <a:ext uri="{FF2B5EF4-FFF2-40B4-BE49-F238E27FC236}">
                <a16:creationId xmlns:a16="http://schemas.microsoft.com/office/drawing/2014/main" id="{4FABB994-E7AB-41F4-82CB-F2A1B4B4E1FF}"/>
              </a:ext>
            </a:extLst>
          </p:cNvPr>
          <p:cNvSpPr/>
          <p:nvPr/>
        </p:nvSpPr>
        <p:spPr>
          <a:xfrm>
            <a:off x="5560567" y="4231912"/>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Стрелка: шеврон 14">
            <a:extLst>
              <a:ext uri="{FF2B5EF4-FFF2-40B4-BE49-F238E27FC236}">
                <a16:creationId xmlns:a16="http://schemas.microsoft.com/office/drawing/2014/main" id="{B657CA0D-E11B-4736-A73C-9E47F90CE273}"/>
              </a:ext>
            </a:extLst>
          </p:cNvPr>
          <p:cNvSpPr/>
          <p:nvPr/>
        </p:nvSpPr>
        <p:spPr>
          <a:xfrm>
            <a:off x="5560567" y="5615650"/>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3679516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03A6077-6B53-4733-A7E4-0E350902EC72}"/>
              </a:ext>
            </a:extLst>
          </p:cNvPr>
          <p:cNvSpPr/>
          <p:nvPr/>
        </p:nvSpPr>
        <p:spPr>
          <a:xfrm>
            <a:off x="0" y="-56271"/>
            <a:ext cx="12192000" cy="283229"/>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5" name="Прямоугольник 4">
            <a:extLst>
              <a:ext uri="{FF2B5EF4-FFF2-40B4-BE49-F238E27FC236}">
                <a16:creationId xmlns:a16="http://schemas.microsoft.com/office/drawing/2014/main" id="{9273491A-FC68-48F6-8699-10CD5E758BD0}"/>
              </a:ext>
            </a:extLst>
          </p:cNvPr>
          <p:cNvSpPr/>
          <p:nvPr/>
        </p:nvSpPr>
        <p:spPr>
          <a:xfrm>
            <a:off x="0" y="6611815"/>
            <a:ext cx="12192000" cy="246185"/>
          </a:xfrm>
          <a:prstGeom prst="rect">
            <a:avLst/>
          </a:prstGeom>
          <a:solidFill>
            <a:schemeClr val="accent5">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ru-RU" dirty="0">
                <a:solidFill>
                  <a:prstClr val="white"/>
                </a:solidFill>
                <a:latin typeface="Calibri"/>
              </a:rPr>
              <a:t>ОБУЧАЮЩИЕСЯ С ЗПР</a:t>
            </a:r>
          </a:p>
        </p:txBody>
      </p:sp>
      <p:sp>
        <p:nvSpPr>
          <p:cNvPr id="6" name="Прямоугольник 5">
            <a:extLst>
              <a:ext uri="{FF2B5EF4-FFF2-40B4-BE49-F238E27FC236}">
                <a16:creationId xmlns:a16="http://schemas.microsoft.com/office/drawing/2014/main" id="{3FD7AB74-7A31-4777-95EB-883F5863D9C4}"/>
              </a:ext>
            </a:extLst>
          </p:cNvPr>
          <p:cNvSpPr/>
          <p:nvPr/>
        </p:nvSpPr>
        <p:spPr>
          <a:xfrm>
            <a:off x="0" y="536448"/>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7F9640FD-6383-4929-9BEA-3B1BBE6B562E}"/>
              </a:ext>
            </a:extLst>
          </p:cNvPr>
          <p:cNvSpPr/>
          <p:nvPr/>
        </p:nvSpPr>
        <p:spPr>
          <a:xfrm>
            <a:off x="3265889" y="150871"/>
            <a:ext cx="4619213" cy="461665"/>
          </a:xfrm>
          <a:prstGeom prst="rect">
            <a:avLst/>
          </a:prstGeom>
        </p:spPr>
        <p:txBody>
          <a:bodyPr wrap="none">
            <a:spAutoFit/>
          </a:bodyPr>
          <a:lstStyle/>
          <a:p>
            <a:r>
              <a:rPr lang="ru-RU" altLang="ru-RU" sz="2400" cap="all" dirty="0"/>
              <a:t> </a:t>
            </a:r>
            <a:r>
              <a:rPr lang="ru-RU" altLang="ru-RU" cap="all" dirty="0">
                <a:latin typeface="Times New Roman" panose="02020603050405020304" pitchFamily="18" charset="0"/>
                <a:cs typeface="Times New Roman" panose="02020603050405020304" pitchFamily="18" charset="0"/>
              </a:rPr>
              <a:t>НАВЫКИ ЖИЗНЕННОЙ КОМПЕТЕНЦИИ</a:t>
            </a:r>
            <a:endParaRPr lang="ru-RU" dirty="0"/>
          </a:p>
        </p:txBody>
      </p:sp>
      <p:sp>
        <p:nvSpPr>
          <p:cNvPr id="2" name="Прямоугольник 1">
            <a:extLst>
              <a:ext uri="{FF2B5EF4-FFF2-40B4-BE49-F238E27FC236}">
                <a16:creationId xmlns:a16="http://schemas.microsoft.com/office/drawing/2014/main" id="{D5580228-9A21-45C2-B5F0-76E08DA9CC2D}"/>
              </a:ext>
            </a:extLst>
          </p:cNvPr>
          <p:cNvSpPr/>
          <p:nvPr/>
        </p:nvSpPr>
        <p:spPr>
          <a:xfrm>
            <a:off x="472439" y="1203960"/>
            <a:ext cx="4572001" cy="240821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latin typeface="Times New Roman" panose="02020603050405020304" pitchFamily="18" charset="0"/>
                <a:cs typeface="Times New Roman" panose="02020603050405020304" pitchFamily="18" charset="0"/>
              </a:rPr>
              <a:t>умение обратиться к учителю при затруднениях в учебном процессе, сформулировать запрос о специальной помощи</a:t>
            </a:r>
          </a:p>
        </p:txBody>
      </p:sp>
      <p:sp>
        <p:nvSpPr>
          <p:cNvPr id="8" name="Прямоугольник 7">
            <a:extLst>
              <a:ext uri="{FF2B5EF4-FFF2-40B4-BE49-F238E27FC236}">
                <a16:creationId xmlns:a16="http://schemas.microsoft.com/office/drawing/2014/main" id="{7A2D16E9-B59E-4936-8C27-1433E2541572}"/>
              </a:ext>
            </a:extLst>
          </p:cNvPr>
          <p:cNvSpPr/>
          <p:nvPr/>
        </p:nvSpPr>
        <p:spPr>
          <a:xfrm>
            <a:off x="6614160" y="1203960"/>
            <a:ext cx="4831080" cy="1082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latin typeface="Times New Roman" panose="02020603050405020304" pitchFamily="18" charset="0"/>
                <a:ea typeface="Times New Roman" panose="02020603050405020304" pitchFamily="18" charset="0"/>
              </a:rPr>
              <a:t>Субъекты оценки: педагог, учитель-логопед, учитель-дефектолог, педагог-психолог</a:t>
            </a:r>
          </a:p>
          <a:p>
            <a:pPr algn="ctr"/>
            <a:endParaRPr lang="ru-RU" dirty="0"/>
          </a:p>
        </p:txBody>
      </p:sp>
      <p:sp>
        <p:nvSpPr>
          <p:cNvPr id="10" name="Прямоугольник 9">
            <a:extLst>
              <a:ext uri="{FF2B5EF4-FFF2-40B4-BE49-F238E27FC236}">
                <a16:creationId xmlns:a16="http://schemas.microsoft.com/office/drawing/2014/main" id="{D505FA91-A653-45F9-84FB-9AE1199305DD}"/>
              </a:ext>
            </a:extLst>
          </p:cNvPr>
          <p:cNvSpPr/>
          <p:nvPr/>
        </p:nvSpPr>
        <p:spPr>
          <a:xfrm>
            <a:off x="6614160" y="2530135"/>
            <a:ext cx="4831080" cy="1082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a:solidFill>
                  <a:schemeClr val="tx1"/>
                </a:solidFill>
                <a:latin typeface="Times New Roman" panose="02020603050405020304" pitchFamily="18" charset="0"/>
                <a:cs typeface="Times New Roman" panose="02020603050405020304" pitchFamily="18" charset="0"/>
              </a:rPr>
              <a:t>Методы: анализ учебного поведения на уроке и коррекционно-развивающих занятиях, обучающий эксперимент</a:t>
            </a:r>
            <a:endParaRPr lang="ru-RU" sz="2000" dirty="0">
              <a:solidFill>
                <a:schemeClr val="tx1"/>
              </a:solidFill>
            </a:endParaRPr>
          </a:p>
        </p:txBody>
      </p:sp>
      <p:sp>
        <p:nvSpPr>
          <p:cNvPr id="17" name="Стрелка: шеврон 16">
            <a:extLst>
              <a:ext uri="{FF2B5EF4-FFF2-40B4-BE49-F238E27FC236}">
                <a16:creationId xmlns:a16="http://schemas.microsoft.com/office/drawing/2014/main" id="{4AE4970E-A0F7-4501-A20E-7DDAB8CE9335}"/>
              </a:ext>
            </a:extLst>
          </p:cNvPr>
          <p:cNvSpPr/>
          <p:nvPr/>
        </p:nvSpPr>
        <p:spPr>
          <a:xfrm>
            <a:off x="5575495" y="2717642"/>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Стрелка: шеврон 17">
            <a:extLst>
              <a:ext uri="{FF2B5EF4-FFF2-40B4-BE49-F238E27FC236}">
                <a16:creationId xmlns:a16="http://schemas.microsoft.com/office/drawing/2014/main" id="{E9AF3031-53E6-4522-BC8B-37E8779E4F26}"/>
              </a:ext>
            </a:extLst>
          </p:cNvPr>
          <p:cNvSpPr/>
          <p:nvPr/>
        </p:nvSpPr>
        <p:spPr>
          <a:xfrm>
            <a:off x="5575495" y="1502664"/>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Прямоугольник 18">
            <a:extLst>
              <a:ext uri="{FF2B5EF4-FFF2-40B4-BE49-F238E27FC236}">
                <a16:creationId xmlns:a16="http://schemas.microsoft.com/office/drawing/2014/main" id="{D36D1554-A30B-4FC6-B5F9-C33565773A7E}"/>
              </a:ext>
            </a:extLst>
          </p:cNvPr>
          <p:cNvSpPr/>
          <p:nvPr/>
        </p:nvSpPr>
        <p:spPr>
          <a:xfrm>
            <a:off x="472439" y="3913338"/>
            <a:ext cx="4572001" cy="240821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latin typeface="Times New Roman" panose="02020603050405020304" pitchFamily="18" charset="0"/>
                <a:cs typeface="Times New Roman" panose="02020603050405020304" pitchFamily="18" charset="0"/>
              </a:rPr>
              <a:t>умение обратиться ко взрослому при затруднительных ситуациях вне школы</a:t>
            </a:r>
          </a:p>
        </p:txBody>
      </p:sp>
      <p:sp>
        <p:nvSpPr>
          <p:cNvPr id="20" name="Прямоугольник 19">
            <a:extLst>
              <a:ext uri="{FF2B5EF4-FFF2-40B4-BE49-F238E27FC236}">
                <a16:creationId xmlns:a16="http://schemas.microsoft.com/office/drawing/2014/main" id="{6FCD44AB-5506-4FF6-9B92-A7726CE829B5}"/>
              </a:ext>
            </a:extLst>
          </p:cNvPr>
          <p:cNvSpPr/>
          <p:nvPr/>
        </p:nvSpPr>
        <p:spPr>
          <a:xfrm>
            <a:off x="6614160" y="4022077"/>
            <a:ext cx="4831080" cy="1082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latin typeface="Times New Roman" panose="02020603050405020304" pitchFamily="18" charset="0"/>
                <a:ea typeface="Times New Roman" panose="02020603050405020304" pitchFamily="18" charset="0"/>
              </a:rPr>
              <a:t>Субъекты оценки: педагог, педагог-психолог</a:t>
            </a:r>
          </a:p>
          <a:p>
            <a:pPr algn="ctr"/>
            <a:endParaRPr lang="ru-RU" dirty="0"/>
          </a:p>
        </p:txBody>
      </p:sp>
      <p:sp>
        <p:nvSpPr>
          <p:cNvPr id="21" name="Прямоугольник 20">
            <a:extLst>
              <a:ext uri="{FF2B5EF4-FFF2-40B4-BE49-F238E27FC236}">
                <a16:creationId xmlns:a16="http://schemas.microsoft.com/office/drawing/2014/main" id="{364384B0-1558-4E81-8170-BE033096895E}"/>
              </a:ext>
            </a:extLst>
          </p:cNvPr>
          <p:cNvSpPr/>
          <p:nvPr/>
        </p:nvSpPr>
        <p:spPr>
          <a:xfrm>
            <a:off x="6614160" y="5285639"/>
            <a:ext cx="4831080" cy="127752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a:solidFill>
                  <a:schemeClr val="tx1"/>
                </a:solidFill>
                <a:latin typeface="Times New Roman" panose="02020603050405020304" pitchFamily="18" charset="0"/>
                <a:cs typeface="Times New Roman" panose="02020603050405020304" pitchFamily="18" charset="0"/>
              </a:rPr>
              <a:t>Методы: наблюдение во внеурочной деятельности и на коррекционно-развивающих занятиях, моделирование ситуации </a:t>
            </a:r>
          </a:p>
        </p:txBody>
      </p:sp>
      <p:sp>
        <p:nvSpPr>
          <p:cNvPr id="14" name="Стрелка: шеврон 13">
            <a:extLst>
              <a:ext uri="{FF2B5EF4-FFF2-40B4-BE49-F238E27FC236}">
                <a16:creationId xmlns:a16="http://schemas.microsoft.com/office/drawing/2014/main" id="{4FABB994-E7AB-41F4-82CB-F2A1B4B4E1FF}"/>
              </a:ext>
            </a:extLst>
          </p:cNvPr>
          <p:cNvSpPr/>
          <p:nvPr/>
        </p:nvSpPr>
        <p:spPr>
          <a:xfrm>
            <a:off x="5560567" y="4231912"/>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Стрелка: шеврон 14">
            <a:extLst>
              <a:ext uri="{FF2B5EF4-FFF2-40B4-BE49-F238E27FC236}">
                <a16:creationId xmlns:a16="http://schemas.microsoft.com/office/drawing/2014/main" id="{B657CA0D-E11B-4736-A73C-9E47F90CE273}"/>
              </a:ext>
            </a:extLst>
          </p:cNvPr>
          <p:cNvSpPr/>
          <p:nvPr/>
        </p:nvSpPr>
        <p:spPr>
          <a:xfrm>
            <a:off x="5560567" y="5615650"/>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2607454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801FCE-0B84-4C64-853F-073429ADD561}"/>
              </a:ext>
            </a:extLst>
          </p:cNvPr>
          <p:cNvSpPr>
            <a:spLocks noGrp="1"/>
          </p:cNvSpPr>
          <p:nvPr>
            <p:ph type="title"/>
          </p:nvPr>
        </p:nvSpPr>
        <p:spPr>
          <a:xfrm>
            <a:off x="609600" y="274638"/>
            <a:ext cx="10972800" cy="710100"/>
          </a:xfrm>
        </p:spPr>
        <p:txBody>
          <a:bodyPr>
            <a:normAutofit fontScale="90000"/>
          </a:bodyPr>
          <a:lstStyle/>
          <a:p>
            <a:br>
              <a:rPr lang="ru-RU" sz="3200" dirty="0"/>
            </a:br>
            <a:r>
              <a:rPr lang="ru-RU" sz="3200" dirty="0"/>
              <a:t>Индивидуальный профиль обучающегося</a:t>
            </a:r>
            <a:r>
              <a:rPr lang="en-US" sz="3200" dirty="0"/>
              <a:t> </a:t>
            </a:r>
            <a:r>
              <a:rPr lang="ru-RU" sz="3200" dirty="0"/>
              <a:t>с ЗПР</a:t>
            </a:r>
            <a:br>
              <a:rPr lang="ru-RU" dirty="0"/>
            </a:br>
            <a:endParaRPr lang="ru-RU" dirty="0"/>
          </a:p>
        </p:txBody>
      </p:sp>
      <p:graphicFrame>
        <p:nvGraphicFramePr>
          <p:cNvPr id="4" name="Объект 3">
            <a:extLst>
              <a:ext uri="{FF2B5EF4-FFF2-40B4-BE49-F238E27FC236}">
                <a16:creationId xmlns:a16="http://schemas.microsoft.com/office/drawing/2014/main" id="{B7BF5387-EEA9-4675-A36C-8B80288807FC}"/>
              </a:ext>
            </a:extLst>
          </p:cNvPr>
          <p:cNvGraphicFramePr>
            <a:graphicFrameLocks noGrp="1"/>
          </p:cNvGraphicFramePr>
          <p:nvPr>
            <p:ph idx="1"/>
            <p:extLst>
              <p:ext uri="{D42A27DB-BD31-4B8C-83A1-F6EECF244321}">
                <p14:modId xmlns:p14="http://schemas.microsoft.com/office/powerpoint/2010/main" val="1258473916"/>
              </p:ext>
            </p:extLst>
          </p:nvPr>
        </p:nvGraphicFramePr>
        <p:xfrm>
          <a:off x="459544" y="1346225"/>
          <a:ext cx="10972801" cy="4986884"/>
        </p:xfrm>
        <a:graphic>
          <a:graphicData uri="http://schemas.openxmlformats.org/drawingml/2006/table">
            <a:tbl>
              <a:tblPr firstRow="1" firstCol="1" bandRow="1"/>
              <a:tblGrid>
                <a:gridCol w="785126">
                  <a:extLst>
                    <a:ext uri="{9D8B030D-6E8A-4147-A177-3AD203B41FA5}">
                      <a16:colId xmlns:a16="http://schemas.microsoft.com/office/drawing/2014/main" val="714303758"/>
                    </a:ext>
                  </a:extLst>
                </a:gridCol>
                <a:gridCol w="785126">
                  <a:extLst>
                    <a:ext uri="{9D8B030D-6E8A-4147-A177-3AD203B41FA5}">
                      <a16:colId xmlns:a16="http://schemas.microsoft.com/office/drawing/2014/main" val="917871167"/>
                    </a:ext>
                  </a:extLst>
                </a:gridCol>
                <a:gridCol w="354603">
                  <a:extLst>
                    <a:ext uri="{9D8B030D-6E8A-4147-A177-3AD203B41FA5}">
                      <a16:colId xmlns:a16="http://schemas.microsoft.com/office/drawing/2014/main" val="1150028007"/>
                    </a:ext>
                  </a:extLst>
                </a:gridCol>
                <a:gridCol w="263427">
                  <a:extLst>
                    <a:ext uri="{9D8B030D-6E8A-4147-A177-3AD203B41FA5}">
                      <a16:colId xmlns:a16="http://schemas.microsoft.com/office/drawing/2014/main" val="527836479"/>
                    </a:ext>
                  </a:extLst>
                </a:gridCol>
                <a:gridCol w="263427">
                  <a:extLst>
                    <a:ext uri="{9D8B030D-6E8A-4147-A177-3AD203B41FA5}">
                      <a16:colId xmlns:a16="http://schemas.microsoft.com/office/drawing/2014/main" val="903947400"/>
                    </a:ext>
                  </a:extLst>
                </a:gridCol>
                <a:gridCol w="509126">
                  <a:extLst>
                    <a:ext uri="{9D8B030D-6E8A-4147-A177-3AD203B41FA5}">
                      <a16:colId xmlns:a16="http://schemas.microsoft.com/office/drawing/2014/main" val="3800350634"/>
                    </a:ext>
                  </a:extLst>
                </a:gridCol>
                <a:gridCol w="509126">
                  <a:extLst>
                    <a:ext uri="{9D8B030D-6E8A-4147-A177-3AD203B41FA5}">
                      <a16:colId xmlns:a16="http://schemas.microsoft.com/office/drawing/2014/main" val="963605772"/>
                    </a:ext>
                  </a:extLst>
                </a:gridCol>
                <a:gridCol w="509126">
                  <a:extLst>
                    <a:ext uri="{9D8B030D-6E8A-4147-A177-3AD203B41FA5}">
                      <a16:colId xmlns:a16="http://schemas.microsoft.com/office/drawing/2014/main" val="3781828480"/>
                    </a:ext>
                  </a:extLst>
                </a:gridCol>
                <a:gridCol w="509126">
                  <a:extLst>
                    <a:ext uri="{9D8B030D-6E8A-4147-A177-3AD203B41FA5}">
                      <a16:colId xmlns:a16="http://schemas.microsoft.com/office/drawing/2014/main" val="4197397040"/>
                    </a:ext>
                  </a:extLst>
                </a:gridCol>
                <a:gridCol w="263427">
                  <a:extLst>
                    <a:ext uri="{9D8B030D-6E8A-4147-A177-3AD203B41FA5}">
                      <a16:colId xmlns:a16="http://schemas.microsoft.com/office/drawing/2014/main" val="3758185817"/>
                    </a:ext>
                  </a:extLst>
                </a:gridCol>
                <a:gridCol w="633281">
                  <a:extLst>
                    <a:ext uri="{9D8B030D-6E8A-4147-A177-3AD203B41FA5}">
                      <a16:colId xmlns:a16="http://schemas.microsoft.com/office/drawing/2014/main" val="902039835"/>
                    </a:ext>
                  </a:extLst>
                </a:gridCol>
                <a:gridCol w="633281">
                  <a:extLst>
                    <a:ext uri="{9D8B030D-6E8A-4147-A177-3AD203B41FA5}">
                      <a16:colId xmlns:a16="http://schemas.microsoft.com/office/drawing/2014/main" val="119956204"/>
                    </a:ext>
                  </a:extLst>
                </a:gridCol>
                <a:gridCol w="633281">
                  <a:extLst>
                    <a:ext uri="{9D8B030D-6E8A-4147-A177-3AD203B41FA5}">
                      <a16:colId xmlns:a16="http://schemas.microsoft.com/office/drawing/2014/main" val="1290010551"/>
                    </a:ext>
                  </a:extLst>
                </a:gridCol>
                <a:gridCol w="509126">
                  <a:extLst>
                    <a:ext uri="{9D8B030D-6E8A-4147-A177-3AD203B41FA5}">
                      <a16:colId xmlns:a16="http://schemas.microsoft.com/office/drawing/2014/main" val="3429590585"/>
                    </a:ext>
                  </a:extLst>
                </a:gridCol>
                <a:gridCol w="509126">
                  <a:extLst>
                    <a:ext uri="{9D8B030D-6E8A-4147-A177-3AD203B41FA5}">
                      <a16:colId xmlns:a16="http://schemas.microsoft.com/office/drawing/2014/main" val="3154568925"/>
                    </a:ext>
                  </a:extLst>
                </a:gridCol>
                <a:gridCol w="509126">
                  <a:extLst>
                    <a:ext uri="{9D8B030D-6E8A-4147-A177-3AD203B41FA5}">
                      <a16:colId xmlns:a16="http://schemas.microsoft.com/office/drawing/2014/main" val="588819158"/>
                    </a:ext>
                  </a:extLst>
                </a:gridCol>
                <a:gridCol w="509126">
                  <a:extLst>
                    <a:ext uri="{9D8B030D-6E8A-4147-A177-3AD203B41FA5}">
                      <a16:colId xmlns:a16="http://schemas.microsoft.com/office/drawing/2014/main" val="4084432197"/>
                    </a:ext>
                  </a:extLst>
                </a:gridCol>
                <a:gridCol w="509126">
                  <a:extLst>
                    <a:ext uri="{9D8B030D-6E8A-4147-A177-3AD203B41FA5}">
                      <a16:colId xmlns:a16="http://schemas.microsoft.com/office/drawing/2014/main" val="1948829710"/>
                    </a:ext>
                  </a:extLst>
                </a:gridCol>
                <a:gridCol w="509126">
                  <a:extLst>
                    <a:ext uri="{9D8B030D-6E8A-4147-A177-3AD203B41FA5}">
                      <a16:colId xmlns:a16="http://schemas.microsoft.com/office/drawing/2014/main" val="1776726666"/>
                    </a:ext>
                  </a:extLst>
                </a:gridCol>
                <a:gridCol w="633281">
                  <a:extLst>
                    <a:ext uri="{9D8B030D-6E8A-4147-A177-3AD203B41FA5}">
                      <a16:colId xmlns:a16="http://schemas.microsoft.com/office/drawing/2014/main" val="3303470133"/>
                    </a:ext>
                  </a:extLst>
                </a:gridCol>
                <a:gridCol w="633281">
                  <a:extLst>
                    <a:ext uri="{9D8B030D-6E8A-4147-A177-3AD203B41FA5}">
                      <a16:colId xmlns:a16="http://schemas.microsoft.com/office/drawing/2014/main" val="624860927"/>
                    </a:ext>
                  </a:extLst>
                </a:gridCol>
              </a:tblGrid>
              <a:tr h="524779">
                <a:tc rowSpan="4">
                  <a:txBody>
                    <a:bodyPr/>
                    <a:lstStyle/>
                    <a:p>
                      <a:pPr>
                        <a:lnSpc>
                          <a:spcPct val="107000"/>
                        </a:lnSpc>
                        <a:spcAft>
                          <a:spcPts val="0"/>
                        </a:spcAft>
                      </a:pPr>
                      <a:r>
                        <a:rPr lang="ru-RU" sz="1000">
                          <a:effectLst/>
                          <a:latin typeface="Times New Roman" panose="02020603050405020304" pitchFamily="18" charset="0"/>
                          <a:ea typeface="Calibri" panose="020F0502020204030204" pitchFamily="34" charset="0"/>
                          <a:cs typeface="Times New Roman" panose="02020603050405020304" pitchFamily="18" charset="0"/>
                        </a:rPr>
                        <a:t>ФИ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Речь</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Познавательные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процес</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сы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gridSpan="5">
                  <a:txBody>
                    <a:bodyPr/>
                    <a:lstStyle/>
                    <a:p>
                      <a:pPr>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Специфические характеристики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gridSpan="11">
                  <a:txBody>
                    <a:bodyPr/>
                    <a:lstStyle/>
                    <a:p>
                      <a:pPr>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Универсальные учебные действия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96018567"/>
                  </a:ext>
                </a:extLst>
              </a:tr>
              <a:tr h="1294802">
                <a:tc vMerge="1">
                  <a:txBody>
                    <a:bodyPr/>
                    <a:lstStyle/>
                    <a:p>
                      <a:endParaRPr lang="ru-RU"/>
                    </a:p>
                  </a:txBody>
                  <a:tcPr/>
                </a:tc>
                <a:tc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gridSpan="5"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2">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Личностные УУД</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3">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Регулятивные УУД</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Познавательные УУД</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Коммуникативные УУД</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2741542164"/>
                  </a:ext>
                </a:extLst>
              </a:tr>
              <a:tr h="776731">
                <a:tc vMerge="1">
                  <a:txBody>
                    <a:bodyPr/>
                    <a:lstStyle/>
                    <a:p>
                      <a:endParaRPr lang="ru-RU"/>
                    </a:p>
                  </a:txBody>
                  <a:tcPr/>
                </a:tc>
                <a:tc rowSpan="2">
                  <a:txBody>
                    <a:bodyPr/>
                    <a:lstStyle/>
                    <a:p>
                      <a:pPr marL="71755" marR="71755">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Звукопроизношение, фонематические процессы, лексико-грамматический строй, связная речь</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Внимание</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Память</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Восприятие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Мышление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2">
                  <a:txBody>
                    <a:bodyPr/>
                    <a:lstStyle/>
                    <a:p>
                      <a:pPr marL="71755" marR="71755">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Регуляция учебно-познават . деятельности</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Уровень обучаемости</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Учебно-познавательная мотивация</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Жизненная компетентность (оценивается по каждому из показателей)</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Способность руководствоваться инструкцией, следовать цели,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Соблюдать план действий</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Способность к контролю собственной деятельности</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Уровень осознанной регуляции  учебно-познав деятельности</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Общеучебные универсальные действия</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Знаково-символич.  действия</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Логические универсальные действия</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Постановка и решение проблемы</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Учебное сотрудничество с учителем и сверстниками</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Умение  выражать свои мысли в соответствии с учебной задачей, условиями коммуникации</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349810"/>
                  </a:ext>
                </a:extLst>
              </a:tr>
              <a:tr h="193741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71755" marR="71755">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Аналитико-</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синтетич</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деят</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Обобщение</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Понимание иносказаний</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79653837"/>
                  </a:ext>
                </a:extLst>
              </a:tr>
              <a:tr h="453157">
                <a:tc>
                  <a:txBody>
                    <a:bodyPr/>
                    <a:lstStyle/>
                    <a:p>
                      <a:pPr>
                        <a:lnSpc>
                          <a:spcPct val="107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814002"/>
                  </a:ext>
                </a:extLst>
              </a:tr>
            </a:tbl>
          </a:graphicData>
        </a:graphic>
      </p:graphicFrame>
      <p:sp>
        <p:nvSpPr>
          <p:cNvPr id="5" name="Прямоугольник 4">
            <a:extLst>
              <a:ext uri="{FF2B5EF4-FFF2-40B4-BE49-F238E27FC236}">
                <a16:creationId xmlns:a16="http://schemas.microsoft.com/office/drawing/2014/main" id="{128C9DFC-5338-4585-A1C9-1CF66D74424D}"/>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ru-RU" dirty="0">
                <a:solidFill>
                  <a:prstClr val="white"/>
                </a:solidFill>
                <a:latin typeface="Calibri"/>
              </a:rPr>
              <a:t>ФОРМЫ ПРЕДОСТАВЛЕНИЯ РЕЗУЛЬТАТОВ</a:t>
            </a:r>
          </a:p>
        </p:txBody>
      </p:sp>
      <p:sp>
        <p:nvSpPr>
          <p:cNvPr id="6" name="Прямоугольник 5">
            <a:extLst>
              <a:ext uri="{FF2B5EF4-FFF2-40B4-BE49-F238E27FC236}">
                <a16:creationId xmlns:a16="http://schemas.microsoft.com/office/drawing/2014/main" id="{5CE5A76C-0537-4D7B-853D-108F37DB202A}"/>
              </a:ext>
            </a:extLst>
          </p:cNvPr>
          <p:cNvSpPr/>
          <p:nvPr/>
        </p:nvSpPr>
        <p:spPr>
          <a:xfrm>
            <a:off x="0" y="6618286"/>
            <a:ext cx="12192000" cy="23971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ru-RU" dirty="0">
                <a:solidFill>
                  <a:prstClr val="white"/>
                </a:solidFill>
                <a:latin typeface="Calibri"/>
              </a:rPr>
              <a:t>ОБУЧАЮЩИЕСЯ С ЗПР</a:t>
            </a:r>
          </a:p>
        </p:txBody>
      </p:sp>
    </p:spTree>
    <p:extLst>
      <p:ext uri="{BB962C8B-B14F-4D97-AF65-F5344CB8AC3E}">
        <p14:creationId xmlns:p14="http://schemas.microsoft.com/office/powerpoint/2010/main" val="1417372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1524000" y="6507163"/>
            <a:ext cx="9144000" cy="2714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0" y="6507163"/>
            <a:ext cx="12192000" cy="365125"/>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0363" algn="ctr" eaLnBrk="0" fontAlgn="base" hangingPunct="0">
              <a:spcBef>
                <a:spcPct val="0"/>
              </a:spcBef>
              <a:spcAft>
                <a:spcPct val="0"/>
              </a:spcAft>
              <a:defRPr/>
            </a:pPr>
            <a:r>
              <a:rPr lang="ru-RU" dirty="0">
                <a:solidFill>
                  <a:prstClr val="white"/>
                </a:solidFill>
                <a:latin typeface="Calibri"/>
              </a:rPr>
              <a:t>ФОНЕМАТИЧЕСКИЕ ПРОЦЕССЫ</a:t>
            </a: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573313"/>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838200" y="365125"/>
            <a:ext cx="10515600" cy="270555"/>
          </a:xfrm>
        </p:spPr>
        <p:txBody>
          <a:bodyPr>
            <a:normAutofit fontScale="90000"/>
          </a:bodyPr>
          <a:lstStyle/>
          <a:p>
            <a:pPr algn="ctr"/>
            <a:r>
              <a:rPr lang="ru-RU" altLang="ru-RU" sz="2000" cap="all" dirty="0"/>
              <a:t> </a:t>
            </a:r>
            <a:r>
              <a:rPr lang="ru-RU" altLang="ru-RU" sz="1600" cap="all" dirty="0">
                <a:latin typeface="Times New Roman" panose="02020603050405020304" pitchFamily="18" charset="0"/>
                <a:cs typeface="Times New Roman" panose="02020603050405020304" pitchFamily="18" charset="0"/>
              </a:rPr>
              <a:t>Качественно-количественная оценка</a:t>
            </a:r>
          </a:p>
        </p:txBody>
      </p:sp>
      <p:graphicFrame>
        <p:nvGraphicFramePr>
          <p:cNvPr id="4" name="Таблица 3">
            <a:extLst>
              <a:ext uri="{FF2B5EF4-FFF2-40B4-BE49-F238E27FC236}">
                <a16:creationId xmlns:a16="http://schemas.microsoft.com/office/drawing/2014/main" id="{7397809E-5895-4B6D-8E74-98B50A918A90}"/>
              </a:ext>
            </a:extLst>
          </p:cNvPr>
          <p:cNvGraphicFramePr>
            <a:graphicFrameLocks noGrp="1"/>
          </p:cNvGraphicFramePr>
          <p:nvPr>
            <p:extLst>
              <p:ext uri="{D42A27DB-BD31-4B8C-83A1-F6EECF244321}">
                <p14:modId xmlns:p14="http://schemas.microsoft.com/office/powerpoint/2010/main" val="1423091469"/>
              </p:ext>
            </p:extLst>
          </p:nvPr>
        </p:nvGraphicFramePr>
        <p:xfrm>
          <a:off x="365760" y="821461"/>
          <a:ext cx="11099409" cy="5410492"/>
        </p:xfrm>
        <a:graphic>
          <a:graphicData uri="http://schemas.openxmlformats.org/drawingml/2006/table">
            <a:tbl>
              <a:tblPr firstRow="1" firstCol="1" bandRow="1"/>
              <a:tblGrid>
                <a:gridCol w="1846933">
                  <a:extLst>
                    <a:ext uri="{9D8B030D-6E8A-4147-A177-3AD203B41FA5}">
                      <a16:colId xmlns:a16="http://schemas.microsoft.com/office/drawing/2014/main" val="1328181016"/>
                    </a:ext>
                  </a:extLst>
                </a:gridCol>
                <a:gridCol w="9252476">
                  <a:extLst>
                    <a:ext uri="{9D8B030D-6E8A-4147-A177-3AD203B41FA5}">
                      <a16:colId xmlns:a16="http://schemas.microsoft.com/office/drawing/2014/main" val="2900721577"/>
                    </a:ext>
                  </a:extLst>
                </a:gridCol>
              </a:tblGrid>
              <a:tr h="1151952">
                <a:tc>
                  <a:txBody>
                    <a:bodyPr/>
                    <a:lstStyle/>
                    <a:p>
                      <a:pPr>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1 уровень</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103" marR="41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Фонематическое восприятие сформировано.</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У ребенка сформирована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слухо</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-зрительная и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слухо</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-произносительная дифференциация оппозиционных звуков,</a:t>
                      </a:r>
                      <a:r>
                        <a:rPr lang="ru-RU" sz="1600" dirty="0">
                          <a:effectLst/>
                          <a:latin typeface="Calibri" panose="020F0502020204030204" pitchFamily="34" charset="0"/>
                          <a:ea typeface="Calibri" panose="020F0502020204030204" pitchFamily="34" charset="0"/>
                          <a:cs typeface="Times New Roman" panose="02020603050405020304" pitchFamily="18" charset="0"/>
                        </a:rPr>
                        <a:t>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он определяет первый и / или последний звук в слове, количество слогов в словах, количество и последовательность звуков в слове.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103" marR="41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7932519"/>
                  </a:ext>
                </a:extLst>
              </a:tr>
              <a:tr h="1649142">
                <a:tc>
                  <a:txBody>
                    <a:bodyPr/>
                    <a:lstStyle/>
                    <a:p>
                      <a:pPr>
                        <a:lnSpc>
                          <a:spcPct val="107000"/>
                        </a:lnSpc>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2 уровень</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1103" marR="41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Сформирована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слухо</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-зрительная и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слухо</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-произносительная дифференциация оппозиционных звуков в простых словах; но нарушена или затруднена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слухо</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-произносительная дифференциация оппозиционных звуков в словах со сложной слоговой структурой.</a:t>
                      </a:r>
                      <a:r>
                        <a:rPr lang="ru-RU" sz="1600" dirty="0">
                          <a:effectLst/>
                          <a:latin typeface="Arial" panose="020B0604020202020204" pitchFamily="34"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Недоразвитие фонематического анализа и синтеза. Ребенок определяет первый и / или последний звук в слове, количество слогов в знакомых 2-3-хсложных словах, но затрудняется определить характеристики звука, количество и последовательность звуков.</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103" marR="41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4428126"/>
                  </a:ext>
                </a:extLst>
              </a:tr>
              <a:tr h="1814872">
                <a:tc>
                  <a:txBody>
                    <a:bodyPr/>
                    <a:lstStyle/>
                    <a:p>
                      <a:pPr>
                        <a:lnSpc>
                          <a:spcPct val="107000"/>
                        </a:lnSpc>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3 уровень</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1103" marR="41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Стойкая несформированность фонематических процессов. Ребенок не различает тот или иной акустический признак сложного звука, по которому одна фонема противопоставлена другой. Вследствие этого при восприятии речи происходит уподобление одной фонемы другой на основе общности большинства признаков. В связи с </a:t>
                      </a:r>
                      <a:r>
                        <a:rPr lang="ru-RU"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неопознанием</a:t>
                      </a:r>
                      <a:r>
                        <a:rPr lang="ru-RU"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того или другого признака звук узнается неправильно. Это приводит к ошибочному воспроизведению слова,</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невозможности определить первый и / или последний звук в слове, количество слогов в знакомых 2-3-хсложных словах, количество и последовательность звуков.</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103" marR="41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93030"/>
                  </a:ext>
                </a:extLst>
              </a:tr>
              <a:tr h="654761">
                <a:tc>
                  <a:txBody>
                    <a:bodyPr/>
                    <a:lstStyle/>
                    <a:p>
                      <a:pPr>
                        <a:lnSpc>
                          <a:spcPct val="107000"/>
                        </a:lnSpc>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4 уровень</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1103" marR="41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Не</a:t>
                      </a:r>
                      <a:r>
                        <a:rPr lang="ru-RU"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способность воспринимать и различать звуки речи (фонемы), составляющие звуковую оболочку слов.</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Грубое недоразвитие фонематического анализа и синтеза (сложных и простых форм).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103" marR="41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833594"/>
                  </a:ext>
                </a:extLst>
              </a:tr>
            </a:tbl>
          </a:graphicData>
        </a:graphic>
      </p:graphicFrame>
    </p:spTree>
    <p:extLst>
      <p:ext uri="{BB962C8B-B14F-4D97-AF65-F5344CB8AC3E}">
        <p14:creationId xmlns:p14="http://schemas.microsoft.com/office/powerpoint/2010/main" val="1220561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1524000" y="6507163"/>
            <a:ext cx="9144000" cy="2714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0" y="6507163"/>
            <a:ext cx="12192000" cy="365125"/>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0363" algn="ctr" eaLnBrk="0" fontAlgn="base" hangingPunct="0">
              <a:spcBef>
                <a:spcPct val="0"/>
              </a:spcBef>
              <a:spcAft>
                <a:spcPct val="0"/>
              </a:spcAft>
              <a:defRPr/>
            </a:pPr>
            <a:r>
              <a:rPr lang="ru-RU" dirty="0">
                <a:solidFill>
                  <a:prstClr val="white"/>
                </a:solidFill>
                <a:latin typeface="Calibri"/>
              </a:rPr>
              <a:t>ВНИМАНИЕ</a:t>
            </a: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573313"/>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838200" y="365125"/>
            <a:ext cx="10515600" cy="270555"/>
          </a:xfrm>
        </p:spPr>
        <p:txBody>
          <a:bodyPr>
            <a:normAutofit fontScale="90000"/>
          </a:bodyPr>
          <a:lstStyle/>
          <a:p>
            <a:pPr algn="ctr"/>
            <a:r>
              <a:rPr lang="ru-RU" altLang="ru-RU" sz="2000" cap="all" dirty="0"/>
              <a:t> </a:t>
            </a:r>
            <a:r>
              <a:rPr lang="ru-RU" altLang="ru-RU" sz="1600" cap="all" dirty="0">
                <a:latin typeface="Times New Roman" panose="02020603050405020304" pitchFamily="18" charset="0"/>
                <a:cs typeface="Times New Roman" panose="02020603050405020304" pitchFamily="18" charset="0"/>
              </a:rPr>
              <a:t>КАЧЕСТВЕННО_КОЛИЧЕСТВЕННАЯ ОЦЕНКА</a:t>
            </a:r>
          </a:p>
        </p:txBody>
      </p:sp>
      <p:graphicFrame>
        <p:nvGraphicFramePr>
          <p:cNvPr id="5" name="Таблица 4">
            <a:extLst>
              <a:ext uri="{FF2B5EF4-FFF2-40B4-BE49-F238E27FC236}">
                <a16:creationId xmlns:a16="http://schemas.microsoft.com/office/drawing/2014/main" id="{CDC79573-142D-4B3A-A19A-8BCEE9EA23C5}"/>
              </a:ext>
            </a:extLst>
          </p:cNvPr>
          <p:cNvGraphicFramePr>
            <a:graphicFrameLocks noGrp="1"/>
          </p:cNvGraphicFramePr>
          <p:nvPr>
            <p:extLst>
              <p:ext uri="{D42A27DB-BD31-4B8C-83A1-F6EECF244321}">
                <p14:modId xmlns:p14="http://schemas.microsoft.com/office/powerpoint/2010/main" val="4144385769"/>
              </p:ext>
            </p:extLst>
          </p:nvPr>
        </p:nvGraphicFramePr>
        <p:xfrm>
          <a:off x="308429" y="983598"/>
          <a:ext cx="11190514" cy="5309682"/>
        </p:xfrm>
        <a:graphic>
          <a:graphicData uri="http://schemas.openxmlformats.org/drawingml/2006/table">
            <a:tbl>
              <a:tblPr firstRow="1" firstCol="1" bandRow="1"/>
              <a:tblGrid>
                <a:gridCol w="1862092">
                  <a:extLst>
                    <a:ext uri="{9D8B030D-6E8A-4147-A177-3AD203B41FA5}">
                      <a16:colId xmlns:a16="http://schemas.microsoft.com/office/drawing/2014/main" val="722614014"/>
                    </a:ext>
                  </a:extLst>
                </a:gridCol>
                <a:gridCol w="9328422">
                  <a:extLst>
                    <a:ext uri="{9D8B030D-6E8A-4147-A177-3AD203B41FA5}">
                      <a16:colId xmlns:a16="http://schemas.microsoft.com/office/drawing/2014/main" val="525446169"/>
                    </a:ext>
                  </a:extLst>
                </a:gridCol>
              </a:tblGrid>
              <a:tr h="1150917">
                <a:tc>
                  <a:txBody>
                    <a:bodyPr/>
                    <a:lstStyle/>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1 уровень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326" marR="57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Устойчивое внимание с высоким уровнем концентрации. Показатели избирательности и объем внимания соответствуют возрасту. Обучающийся способен удерживать внимание в условиях повышенного шума. Отмечается хорошая переключаемость и распределение внимания.</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57326" marR="57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799317"/>
                  </a:ext>
                </a:extLst>
              </a:tr>
              <a:tr h="1150917">
                <a:tc>
                  <a:txBody>
                    <a:bodyPr/>
                    <a:lstStyle/>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2 уровень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326" marR="57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Внимание достаточно устойчивое, легко привлекаемое. Отмечаются некоторые трудности распределения. Для обучающегося характерна отвлекаемость при самостоятельной работе, которая корректируется замечанием педагога. Объем внимания достаточный.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326" marR="57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4294416"/>
                  </a:ext>
                </a:extLst>
              </a:tr>
              <a:tr h="1615864">
                <a:tc>
                  <a:txBody>
                    <a:bodyPr/>
                    <a:lstStyle/>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3 уровень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326" marR="57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Внимание истощаемое, неустойчивое. Могут отмечаться трудности переключения внимания. Распределение и объем внимания недостаточны. Снижена избирательность внимания. Характерны частые «соскальзывания» с хода деятельности. Требуется стимулирующая и организующая помощь педагога. Создание внешних условий сосредоточения значительно повышает продуктивность деятельности.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326" marR="57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802623"/>
                  </a:ext>
                </a:extLst>
              </a:tr>
              <a:tr h="1383391">
                <a:tc>
                  <a:txBody>
                    <a:bodyPr/>
                    <a:lstStyle/>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4 уровень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326" marR="57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Дефицит функции внимания. Внимание концентрируется на непродолжительное время, избирательность практически отсутствует. Ребенок часто отвлекается. Требует постоянного привлечения внимания со стороны педагога для выполнения заданий. При этом результативность повышается незначительно. Возможны проявления «полевого» поведения.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326" marR="57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550768"/>
                  </a:ext>
                </a:extLst>
              </a:tr>
            </a:tbl>
          </a:graphicData>
        </a:graphic>
      </p:graphicFrame>
      <p:sp>
        <p:nvSpPr>
          <p:cNvPr id="6" name="Rectangle 2">
            <a:extLst>
              <a:ext uri="{FF2B5EF4-FFF2-40B4-BE49-F238E27FC236}">
                <a16:creationId xmlns:a16="http://schemas.microsoft.com/office/drawing/2014/main" id="{DEA3C507-1925-4052-8D66-F09B12FA4E4F}"/>
              </a:ext>
            </a:extLst>
          </p:cNvPr>
          <p:cNvSpPr>
            <a:spLocks noChangeArrowheads="1"/>
          </p:cNvSpPr>
          <p:nvPr/>
        </p:nvSpPr>
        <p:spPr bwMode="auto">
          <a:xfrm>
            <a:off x="3371850" y="1113076"/>
            <a:ext cx="1216070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906753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1524000" y="6507163"/>
            <a:ext cx="9144000" cy="2714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0" y="6507163"/>
            <a:ext cx="12192000" cy="365125"/>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0363" algn="ctr" eaLnBrk="0" fontAlgn="base" hangingPunct="0">
              <a:spcBef>
                <a:spcPct val="0"/>
              </a:spcBef>
              <a:spcAft>
                <a:spcPct val="0"/>
              </a:spcAft>
              <a:defRPr/>
            </a:pPr>
            <a:r>
              <a:rPr lang="ru-RU" dirty="0">
                <a:solidFill>
                  <a:prstClr val="white"/>
                </a:solidFill>
                <a:latin typeface="Calibri"/>
              </a:rPr>
              <a:t>МЫСЛИТЕЛЬНАЯ ДЕЯТЕЛЬНОСТЬ</a:t>
            </a: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573313"/>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838200" y="365125"/>
            <a:ext cx="10515600" cy="270555"/>
          </a:xfrm>
        </p:spPr>
        <p:txBody>
          <a:bodyPr>
            <a:normAutofit fontScale="90000"/>
          </a:bodyPr>
          <a:lstStyle/>
          <a:p>
            <a:pPr algn="ctr"/>
            <a:r>
              <a:rPr lang="ru-RU" altLang="ru-RU" sz="2000" cap="all" dirty="0"/>
              <a:t> </a:t>
            </a:r>
            <a:r>
              <a:rPr lang="ru-RU" altLang="ru-RU" sz="1600" cap="all" dirty="0">
                <a:latin typeface="Times New Roman" panose="02020603050405020304" pitchFamily="18" charset="0"/>
                <a:cs typeface="Times New Roman" panose="02020603050405020304" pitchFamily="18" charset="0"/>
              </a:rPr>
              <a:t>Качественно-количественная оценка</a:t>
            </a:r>
          </a:p>
        </p:txBody>
      </p:sp>
      <p:graphicFrame>
        <p:nvGraphicFramePr>
          <p:cNvPr id="5" name="Таблица 4">
            <a:extLst>
              <a:ext uri="{FF2B5EF4-FFF2-40B4-BE49-F238E27FC236}">
                <a16:creationId xmlns:a16="http://schemas.microsoft.com/office/drawing/2014/main" id="{96467E1C-CE1E-4062-B6F0-68F72A1AF9A1}"/>
              </a:ext>
            </a:extLst>
          </p:cNvPr>
          <p:cNvGraphicFramePr>
            <a:graphicFrameLocks noGrp="1"/>
          </p:cNvGraphicFramePr>
          <p:nvPr>
            <p:extLst>
              <p:ext uri="{D42A27DB-BD31-4B8C-83A1-F6EECF244321}">
                <p14:modId xmlns:p14="http://schemas.microsoft.com/office/powerpoint/2010/main" val="3534170064"/>
              </p:ext>
            </p:extLst>
          </p:nvPr>
        </p:nvGraphicFramePr>
        <p:xfrm>
          <a:off x="272141" y="782689"/>
          <a:ext cx="11818258" cy="5639380"/>
        </p:xfrm>
        <a:graphic>
          <a:graphicData uri="http://schemas.openxmlformats.org/drawingml/2006/table">
            <a:tbl>
              <a:tblPr firstRow="1" firstCol="1" bandRow="1"/>
              <a:tblGrid>
                <a:gridCol w="941145">
                  <a:extLst>
                    <a:ext uri="{9D8B030D-6E8A-4147-A177-3AD203B41FA5}">
                      <a16:colId xmlns:a16="http://schemas.microsoft.com/office/drawing/2014/main" val="2361349755"/>
                    </a:ext>
                  </a:extLst>
                </a:gridCol>
                <a:gridCol w="10877113">
                  <a:extLst>
                    <a:ext uri="{9D8B030D-6E8A-4147-A177-3AD203B41FA5}">
                      <a16:colId xmlns:a16="http://schemas.microsoft.com/office/drawing/2014/main" val="1800814363"/>
                    </a:ext>
                  </a:extLst>
                </a:gridCol>
              </a:tblGrid>
              <a:tr h="1123926">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 уровень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540" marR="30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Мыслительная деятельность целенаправленна и самостоятельна, обучающимся используются рациональные способы действий, логические приемы мышления (анализ, синтез, обобщение, классификация, сравнение) сформированы по возрасту.  Мышление характеризуется гибкостью, подвижностью мыслительных процессов, обучающийся способен применять совокупность логических приемов при решении интеллектуальных познавательных и учебных задач.</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540" marR="30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4558387"/>
                  </a:ext>
                </a:extLst>
              </a:tr>
              <a:tr h="1350947">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2 уровень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540" marR="30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Мыслительная деятельность в целом целенаправленна, но недостаточно самостоятельна. Обучающимся осуществляется поиск решения, в тоже время для использования рациональных способов действий ему нужна направляющая помощь. Логические приемы мышления (анализ, синтез, обобщение, классификация, сравнение) сформированы по возрасту. Мышление характеризуется гибкостью, с направляющей помощью обучающийся способен применять совокупность логических приемов при решении интеллектуальных познавательных и учебных задач.</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540" marR="30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192636"/>
                  </a:ext>
                </a:extLst>
              </a:tr>
              <a:tr h="1804988">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3 уровень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540" marR="30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Мыслительная деятельность недостаточно целенаправленна, обучающимся используются нерациональные способы действий, поиск решения осуществляется формально, либо не осуществляется совсем. Обучающийся нуждается в организующей и направляющей помощи. С интеллектуальными задачами познавательного и учебного характера справляется при выполнении знакомых заданий. Новые задания вызывают затруднения, их выполнение чаще требует обучающей помощи. Продуктивность работы повышает использование алгоритма, определяющего последовательность действий. Мыслительные операции (анализ, синтез, сравнение, классификация, обобщение) сформированы на уровне ниже возрастной нормы. Мышление характеризуется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синкретичностью</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отсутствием гибкости.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540" marR="30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710149"/>
                  </a:ext>
                </a:extLst>
              </a:tr>
              <a:tr h="1350947">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4 уровень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540" marR="30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Мыслительная деятельность характеризуется отсутствием целенаправленности. Обучающийся нуждается в пошаговой развернутой помощи для решения большинства интеллектуальных познавательных и учебных задач. Самостоятельное выполнение задания значительно затруднено. Может справляться с отдельными заданиями, знакомыми из учебной ситуации. Использование логических приемов мышления (анализ, синтез, обобщение, сравнение) малодоступно. Мышление характеризуется конкретностью, поверхностностью, малоподвижностью мыслительных процессов.</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540" marR="30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3016742"/>
                  </a:ext>
                </a:extLst>
              </a:tr>
            </a:tbl>
          </a:graphicData>
        </a:graphic>
      </p:graphicFrame>
    </p:spTree>
    <p:extLst>
      <p:ext uri="{BB962C8B-B14F-4D97-AF65-F5344CB8AC3E}">
        <p14:creationId xmlns:p14="http://schemas.microsoft.com/office/powerpoint/2010/main" val="1107040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59100" y="274638"/>
            <a:ext cx="7499350" cy="417512"/>
          </a:xfrm>
        </p:spPr>
        <p:txBody>
          <a:bodyPr/>
          <a:lstStyle/>
          <a:p>
            <a:r>
              <a:rPr lang="ru-RU" altLang="ru-RU" sz="2000">
                <a:effectLst>
                  <a:outerShdw blurRad="38100" dist="38100" dir="2700000" algn="tl">
                    <a:srgbClr val="C0C0C0"/>
                  </a:outerShdw>
                </a:effectLst>
              </a:rPr>
              <a:t>Индивидуальный профиль обучающегося с нарушением зрения</a:t>
            </a:r>
          </a:p>
        </p:txBody>
      </p:sp>
      <p:graphicFrame>
        <p:nvGraphicFramePr>
          <p:cNvPr id="4" name="Содержимое 3"/>
          <p:cNvGraphicFramePr>
            <a:graphicFrameLocks noGrp="1"/>
          </p:cNvGraphicFramePr>
          <p:nvPr>
            <p:ph idx="1"/>
            <p:extLst/>
          </p:nvPr>
        </p:nvGraphicFramePr>
        <p:xfrm>
          <a:off x="351455" y="755064"/>
          <a:ext cx="8496944" cy="2953359"/>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578381">
                  <a:extLst>
                    <a:ext uri="{9D8B030D-6E8A-4147-A177-3AD203B41FA5}">
                      <a16:colId xmlns:a16="http://schemas.microsoft.com/office/drawing/2014/main" val="20001"/>
                    </a:ext>
                  </a:extLst>
                </a:gridCol>
                <a:gridCol w="264804">
                  <a:extLst>
                    <a:ext uri="{9D8B030D-6E8A-4147-A177-3AD203B41FA5}">
                      <a16:colId xmlns:a16="http://schemas.microsoft.com/office/drawing/2014/main" val="20002"/>
                    </a:ext>
                  </a:extLst>
                </a:gridCol>
                <a:gridCol w="264804">
                  <a:extLst>
                    <a:ext uri="{9D8B030D-6E8A-4147-A177-3AD203B41FA5}">
                      <a16:colId xmlns:a16="http://schemas.microsoft.com/office/drawing/2014/main" val="20003"/>
                    </a:ext>
                  </a:extLst>
                </a:gridCol>
                <a:gridCol w="264804">
                  <a:extLst>
                    <a:ext uri="{9D8B030D-6E8A-4147-A177-3AD203B41FA5}">
                      <a16:colId xmlns:a16="http://schemas.microsoft.com/office/drawing/2014/main" val="20004"/>
                    </a:ext>
                  </a:extLst>
                </a:gridCol>
                <a:gridCol w="264804">
                  <a:extLst>
                    <a:ext uri="{9D8B030D-6E8A-4147-A177-3AD203B41FA5}">
                      <a16:colId xmlns:a16="http://schemas.microsoft.com/office/drawing/2014/main" val="20005"/>
                    </a:ext>
                  </a:extLst>
                </a:gridCol>
                <a:gridCol w="331005">
                  <a:extLst>
                    <a:ext uri="{9D8B030D-6E8A-4147-A177-3AD203B41FA5}">
                      <a16:colId xmlns:a16="http://schemas.microsoft.com/office/drawing/2014/main" val="20006"/>
                    </a:ext>
                  </a:extLst>
                </a:gridCol>
                <a:gridCol w="479670">
                  <a:extLst>
                    <a:ext uri="{9D8B030D-6E8A-4147-A177-3AD203B41FA5}">
                      <a16:colId xmlns:a16="http://schemas.microsoft.com/office/drawing/2014/main" val="20007"/>
                    </a:ext>
                  </a:extLst>
                </a:gridCol>
                <a:gridCol w="432048">
                  <a:extLst>
                    <a:ext uri="{9D8B030D-6E8A-4147-A177-3AD203B41FA5}">
                      <a16:colId xmlns:a16="http://schemas.microsoft.com/office/drawing/2014/main" val="20008"/>
                    </a:ext>
                  </a:extLst>
                </a:gridCol>
                <a:gridCol w="360040">
                  <a:extLst>
                    <a:ext uri="{9D8B030D-6E8A-4147-A177-3AD203B41FA5}">
                      <a16:colId xmlns:a16="http://schemas.microsoft.com/office/drawing/2014/main" val="20009"/>
                    </a:ext>
                  </a:extLst>
                </a:gridCol>
                <a:gridCol w="288032">
                  <a:extLst>
                    <a:ext uri="{9D8B030D-6E8A-4147-A177-3AD203B41FA5}">
                      <a16:colId xmlns:a16="http://schemas.microsoft.com/office/drawing/2014/main" val="20010"/>
                    </a:ext>
                  </a:extLst>
                </a:gridCol>
                <a:gridCol w="432048">
                  <a:extLst>
                    <a:ext uri="{9D8B030D-6E8A-4147-A177-3AD203B41FA5}">
                      <a16:colId xmlns:a16="http://schemas.microsoft.com/office/drawing/2014/main" val="20011"/>
                    </a:ext>
                  </a:extLst>
                </a:gridCol>
                <a:gridCol w="576064">
                  <a:extLst>
                    <a:ext uri="{9D8B030D-6E8A-4147-A177-3AD203B41FA5}">
                      <a16:colId xmlns:a16="http://schemas.microsoft.com/office/drawing/2014/main" val="20012"/>
                    </a:ext>
                  </a:extLst>
                </a:gridCol>
                <a:gridCol w="504056">
                  <a:extLst>
                    <a:ext uri="{9D8B030D-6E8A-4147-A177-3AD203B41FA5}">
                      <a16:colId xmlns:a16="http://schemas.microsoft.com/office/drawing/2014/main" val="20013"/>
                    </a:ext>
                  </a:extLst>
                </a:gridCol>
                <a:gridCol w="432048">
                  <a:extLst>
                    <a:ext uri="{9D8B030D-6E8A-4147-A177-3AD203B41FA5}">
                      <a16:colId xmlns:a16="http://schemas.microsoft.com/office/drawing/2014/main" val="20014"/>
                    </a:ext>
                  </a:extLst>
                </a:gridCol>
                <a:gridCol w="360040">
                  <a:extLst>
                    <a:ext uri="{9D8B030D-6E8A-4147-A177-3AD203B41FA5}">
                      <a16:colId xmlns:a16="http://schemas.microsoft.com/office/drawing/2014/main" val="20015"/>
                    </a:ext>
                  </a:extLst>
                </a:gridCol>
                <a:gridCol w="360040">
                  <a:extLst>
                    <a:ext uri="{9D8B030D-6E8A-4147-A177-3AD203B41FA5}">
                      <a16:colId xmlns:a16="http://schemas.microsoft.com/office/drawing/2014/main" val="20016"/>
                    </a:ext>
                  </a:extLst>
                </a:gridCol>
                <a:gridCol w="288032">
                  <a:extLst>
                    <a:ext uri="{9D8B030D-6E8A-4147-A177-3AD203B41FA5}">
                      <a16:colId xmlns:a16="http://schemas.microsoft.com/office/drawing/2014/main" val="20017"/>
                    </a:ext>
                  </a:extLst>
                </a:gridCol>
                <a:gridCol w="360040">
                  <a:extLst>
                    <a:ext uri="{9D8B030D-6E8A-4147-A177-3AD203B41FA5}">
                      <a16:colId xmlns:a16="http://schemas.microsoft.com/office/drawing/2014/main" val="20018"/>
                    </a:ext>
                  </a:extLst>
                </a:gridCol>
                <a:gridCol w="432048">
                  <a:extLst>
                    <a:ext uri="{9D8B030D-6E8A-4147-A177-3AD203B41FA5}">
                      <a16:colId xmlns:a16="http://schemas.microsoft.com/office/drawing/2014/main" val="20019"/>
                    </a:ext>
                  </a:extLst>
                </a:gridCol>
                <a:gridCol w="720080">
                  <a:extLst>
                    <a:ext uri="{9D8B030D-6E8A-4147-A177-3AD203B41FA5}">
                      <a16:colId xmlns:a16="http://schemas.microsoft.com/office/drawing/2014/main" val="20020"/>
                    </a:ext>
                  </a:extLst>
                </a:gridCol>
              </a:tblGrid>
              <a:tr h="197621">
                <a:tc rowSpan="4">
                  <a:txBody>
                    <a:bodyPr/>
                    <a:lstStyle/>
                    <a:p>
                      <a:pPr>
                        <a:lnSpc>
                          <a:spcPct val="107000"/>
                        </a:lnSpc>
                        <a:spcAft>
                          <a:spcPts val="0"/>
                        </a:spcAft>
                      </a:pPr>
                      <a:r>
                        <a:rPr lang="ru-RU" sz="1500" dirty="0">
                          <a:latin typeface="Times New Roman"/>
                          <a:ea typeface="Calibri"/>
                          <a:cs typeface="Times New Roman"/>
                        </a:rPr>
                        <a:t>ФИ</a:t>
                      </a:r>
                      <a:endParaRPr lang="ru-RU" sz="1200" dirty="0">
                        <a:latin typeface="Calibri"/>
                        <a:ea typeface="Calibri"/>
                        <a:cs typeface="Times New Roman"/>
                      </a:endParaRPr>
                    </a:p>
                  </a:txBody>
                  <a:tcPr marL="68580" marR="68580" marT="0" marB="0"/>
                </a:tc>
                <a:tc rowSpan="2">
                  <a:txBody>
                    <a:bodyPr/>
                    <a:lstStyle/>
                    <a:p>
                      <a:pPr>
                        <a:lnSpc>
                          <a:spcPct val="107000"/>
                        </a:lnSpc>
                        <a:spcAft>
                          <a:spcPts val="0"/>
                        </a:spcAft>
                      </a:pPr>
                      <a:r>
                        <a:rPr lang="ru-RU" sz="1300">
                          <a:latin typeface="Times New Roman"/>
                          <a:ea typeface="Calibri"/>
                          <a:cs typeface="Times New Roman"/>
                        </a:rPr>
                        <a:t>Речь</a:t>
                      </a:r>
                      <a:endParaRPr lang="ru-RU" sz="1200">
                        <a:latin typeface="Calibri"/>
                        <a:ea typeface="Calibri"/>
                        <a:cs typeface="Times New Roman"/>
                      </a:endParaRPr>
                    </a:p>
                  </a:txBody>
                  <a:tcPr marL="68580" marR="68580" marT="0" marB="0"/>
                </a:tc>
                <a:tc rowSpan="2" gridSpan="3">
                  <a:txBody>
                    <a:bodyPr/>
                    <a:lstStyle/>
                    <a:p>
                      <a:pPr>
                        <a:lnSpc>
                          <a:spcPct val="107000"/>
                        </a:lnSpc>
                        <a:spcAft>
                          <a:spcPts val="0"/>
                        </a:spcAft>
                      </a:pPr>
                      <a:r>
                        <a:rPr lang="ru-RU" sz="1300">
                          <a:latin typeface="Times New Roman"/>
                          <a:ea typeface="Calibri"/>
                          <a:cs typeface="Times New Roman"/>
                        </a:rPr>
                        <a:t>Познавательные процессы</a:t>
                      </a:r>
                      <a:endParaRPr lang="ru-RU" sz="1200">
                        <a:latin typeface="Calibri"/>
                        <a:ea typeface="Calibri"/>
                        <a:cs typeface="Times New Roman"/>
                      </a:endParaRPr>
                    </a:p>
                  </a:txBody>
                  <a:tcPr marL="68580" marR="68580" marT="0" marB="0"/>
                </a:tc>
                <a:tc rowSpan="2" hMerge="1">
                  <a:txBody>
                    <a:bodyPr/>
                    <a:lstStyle/>
                    <a:p>
                      <a:endParaRPr lang="ru-RU"/>
                    </a:p>
                  </a:txBody>
                  <a:tcPr/>
                </a:tc>
                <a:tc rowSpan="2" hMerge="1">
                  <a:txBody>
                    <a:bodyPr/>
                    <a:lstStyle/>
                    <a:p>
                      <a:endParaRPr lang="ru-RU"/>
                    </a:p>
                  </a:txBody>
                  <a:tcPr/>
                </a:tc>
                <a:tc rowSpan="2" gridSpan="5">
                  <a:txBody>
                    <a:bodyPr/>
                    <a:lstStyle/>
                    <a:p>
                      <a:pPr>
                        <a:lnSpc>
                          <a:spcPct val="107000"/>
                        </a:lnSpc>
                        <a:spcAft>
                          <a:spcPts val="0"/>
                        </a:spcAft>
                      </a:pPr>
                      <a:r>
                        <a:rPr lang="ru-RU" sz="1300">
                          <a:latin typeface="Times New Roman"/>
                          <a:ea typeface="Calibri"/>
                          <a:cs typeface="Times New Roman"/>
                        </a:rPr>
                        <a:t>Специфические характеристики</a:t>
                      </a:r>
                      <a:endParaRPr lang="ru-RU" sz="1200">
                        <a:latin typeface="Calibri"/>
                        <a:ea typeface="Calibri"/>
                        <a:cs typeface="Times New Roman"/>
                      </a:endParaRPr>
                    </a:p>
                  </a:txBody>
                  <a:tcPr marL="68580" marR="68580" marT="0" marB="0"/>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gridSpan="11">
                  <a:txBody>
                    <a:bodyPr/>
                    <a:lstStyle/>
                    <a:p>
                      <a:pPr>
                        <a:lnSpc>
                          <a:spcPct val="107000"/>
                        </a:lnSpc>
                        <a:spcAft>
                          <a:spcPts val="0"/>
                        </a:spcAft>
                      </a:pPr>
                      <a:r>
                        <a:rPr lang="ru-RU" sz="1200">
                          <a:latin typeface="Times New Roman"/>
                          <a:ea typeface="Calibri"/>
                          <a:cs typeface="Times New Roman"/>
                        </a:rPr>
                        <a:t>Универсальные учебные действия</a:t>
                      </a:r>
                      <a:endParaRPr lang="ru-RU" sz="120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50231">
                <a:tc vMerge="1">
                  <a:txBody>
                    <a:bodyPr/>
                    <a:lstStyle/>
                    <a:p>
                      <a:endParaRPr lang="ru-RU"/>
                    </a:p>
                  </a:txBody>
                  <a:tcPr/>
                </a:tc>
                <a:tc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gridSpan="5"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2">
                  <a:txBody>
                    <a:bodyPr/>
                    <a:lstStyle/>
                    <a:p>
                      <a:pPr>
                        <a:lnSpc>
                          <a:spcPct val="107000"/>
                        </a:lnSpc>
                        <a:spcAft>
                          <a:spcPts val="0"/>
                        </a:spcAft>
                      </a:pPr>
                      <a:r>
                        <a:rPr lang="ru-RU" sz="800">
                          <a:latin typeface="Times New Roman"/>
                          <a:ea typeface="Calibri"/>
                          <a:cs typeface="Times New Roman"/>
                        </a:rPr>
                        <a:t>Личностные УУД</a:t>
                      </a:r>
                      <a:endParaRPr lang="ru-RU" sz="1200">
                        <a:latin typeface="Calibri"/>
                        <a:ea typeface="Calibri"/>
                        <a:cs typeface="Times New Roman"/>
                      </a:endParaRPr>
                    </a:p>
                  </a:txBody>
                  <a:tcPr marL="68580" marR="68580" marT="0" marB="0"/>
                </a:tc>
                <a:tc hMerge="1">
                  <a:txBody>
                    <a:bodyPr/>
                    <a:lstStyle/>
                    <a:p>
                      <a:endParaRPr lang="ru-RU"/>
                    </a:p>
                  </a:txBody>
                  <a:tcPr/>
                </a:tc>
                <a:tc gridSpan="3">
                  <a:txBody>
                    <a:bodyPr/>
                    <a:lstStyle/>
                    <a:p>
                      <a:pPr>
                        <a:lnSpc>
                          <a:spcPct val="107000"/>
                        </a:lnSpc>
                        <a:spcAft>
                          <a:spcPts val="0"/>
                        </a:spcAft>
                      </a:pPr>
                      <a:r>
                        <a:rPr lang="ru-RU" sz="1200" dirty="0">
                          <a:latin typeface="Times New Roman"/>
                          <a:ea typeface="Calibri"/>
                          <a:cs typeface="Times New Roman"/>
                        </a:rPr>
                        <a:t>Регулятивные УУД</a:t>
                      </a:r>
                      <a:endParaRPr lang="ru-RU" sz="1200" dirty="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r>
                        <a:rPr lang="ru-RU" sz="1200">
                          <a:latin typeface="Times New Roman"/>
                          <a:ea typeface="Calibri"/>
                          <a:cs typeface="Times New Roman"/>
                        </a:rPr>
                        <a:t>Познавательные УУД</a:t>
                      </a:r>
                      <a:endParaRPr lang="ru-RU" sz="120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r>
                        <a:rPr lang="ru-RU" sz="1200">
                          <a:latin typeface="Times New Roman"/>
                          <a:ea typeface="Calibri"/>
                          <a:cs typeface="Times New Roman"/>
                        </a:rPr>
                        <a:t>Коммуникативные УУД</a:t>
                      </a:r>
                      <a:endParaRPr lang="ru-RU" sz="1200">
                        <a:latin typeface="Calibri"/>
                        <a:ea typeface="Calibri"/>
                        <a:cs typeface="Times New Roman"/>
                      </a:endParaRPr>
                    </a:p>
                  </a:txBody>
                  <a:tcPr marL="68580" marR="68580" marT="0" marB="0"/>
                </a:tc>
                <a:tc hMerge="1">
                  <a:txBody>
                    <a:bodyPr/>
                    <a:lstStyle/>
                    <a:p>
                      <a:endParaRPr lang="ru-RU"/>
                    </a:p>
                  </a:txBody>
                  <a:tcPr/>
                </a:tc>
                <a:extLst>
                  <a:ext uri="{0D108BD9-81ED-4DB2-BD59-A6C34878D82A}">
                    <a16:rowId xmlns:a16="http://schemas.microsoft.com/office/drawing/2014/main" val="10001"/>
                  </a:ext>
                </a:extLst>
              </a:tr>
              <a:tr h="415368">
                <a:tc vMerge="1">
                  <a:txBody>
                    <a:bodyPr/>
                    <a:lstStyle/>
                    <a:p>
                      <a:endParaRPr lang="ru-RU"/>
                    </a:p>
                  </a:txBody>
                  <a:tcPr/>
                </a:tc>
                <a:tc rowSpan="2">
                  <a:txBody>
                    <a:bodyPr/>
                    <a:lstStyle/>
                    <a:p>
                      <a:pPr marL="71755" marR="71755">
                        <a:lnSpc>
                          <a:spcPct val="107000"/>
                        </a:lnSpc>
                        <a:spcAft>
                          <a:spcPts val="0"/>
                        </a:spcAft>
                      </a:pPr>
                      <a:r>
                        <a:rPr lang="ru-RU" sz="800">
                          <a:latin typeface="Times New Roman"/>
                          <a:ea typeface="Calibri"/>
                          <a:cs typeface="Times New Roman"/>
                        </a:rPr>
                        <a:t>Звукопроизношение, фонематические процессы, лексико-грамматический строй, связная речь</a:t>
                      </a:r>
                      <a:endParaRPr lang="ru-RU" sz="120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dirty="0">
                          <a:latin typeface="Times New Roman"/>
                          <a:ea typeface="Calibri"/>
                          <a:cs typeface="Times New Roman"/>
                        </a:rPr>
                        <a:t>Внимание</a:t>
                      </a:r>
                      <a:endParaRPr lang="ru-RU" sz="1200" dirty="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a:latin typeface="Times New Roman"/>
                          <a:ea typeface="Calibri"/>
                          <a:cs typeface="Times New Roman"/>
                        </a:rPr>
                        <a:t>Память</a:t>
                      </a:r>
                      <a:endParaRPr lang="ru-RU" sz="120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dirty="0">
                          <a:latin typeface="Times New Roman"/>
                          <a:ea typeface="Calibri"/>
                          <a:cs typeface="Times New Roman"/>
                        </a:rPr>
                        <a:t>Мышление</a:t>
                      </a:r>
                      <a:endParaRPr lang="ru-RU" sz="1200" dirty="0">
                        <a:latin typeface="Calibri"/>
                        <a:ea typeface="Calibri"/>
                        <a:cs typeface="Times New Roman"/>
                      </a:endParaRPr>
                    </a:p>
                  </a:txBody>
                  <a:tcPr marL="68580" marR="68580" marT="0" marB="0" vert="vert270"/>
                </a:tc>
                <a:tc gridSpan="3">
                  <a:txBody>
                    <a:bodyPr/>
                    <a:lstStyle/>
                    <a:p>
                      <a:pPr>
                        <a:lnSpc>
                          <a:spcPct val="107000"/>
                        </a:lnSpc>
                        <a:spcAft>
                          <a:spcPts val="0"/>
                        </a:spcAft>
                      </a:pPr>
                      <a:endParaRPr lang="ru-RU" sz="800">
                        <a:latin typeface="Times New Roman"/>
                        <a:ea typeface="Calibri"/>
                        <a:cs typeface="Times New Roman"/>
                      </a:endParaRPr>
                    </a:p>
                    <a:p>
                      <a:pPr>
                        <a:lnSpc>
                          <a:spcPct val="107000"/>
                        </a:lnSpc>
                        <a:spcAft>
                          <a:spcPts val="0"/>
                        </a:spcAft>
                      </a:pPr>
                      <a:r>
                        <a:rPr lang="ru-RU" sz="800">
                          <a:latin typeface="Times New Roman"/>
                          <a:ea typeface="Calibri"/>
                          <a:cs typeface="Times New Roman"/>
                        </a:rPr>
                        <a:t>Зрительное</a:t>
                      </a:r>
                      <a:endParaRPr lang="ru-RU" sz="1200">
                        <a:latin typeface="Calibri"/>
                        <a:ea typeface="Calibri"/>
                        <a:cs typeface="Times New Roman"/>
                      </a:endParaRPr>
                    </a:p>
                    <a:p>
                      <a:pPr>
                        <a:lnSpc>
                          <a:spcPct val="107000"/>
                        </a:lnSpc>
                        <a:spcAft>
                          <a:spcPts val="0"/>
                        </a:spcAft>
                      </a:pPr>
                      <a:r>
                        <a:rPr lang="ru-RU" sz="800">
                          <a:latin typeface="Times New Roman"/>
                          <a:ea typeface="Calibri"/>
                          <a:cs typeface="Times New Roman"/>
                        </a:rPr>
                        <a:t>восприятие</a:t>
                      </a:r>
                      <a:endParaRPr lang="ru-RU" sz="120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rowSpan="2">
                  <a:txBody>
                    <a:bodyPr/>
                    <a:lstStyle/>
                    <a:p>
                      <a:pPr marL="71755" marR="71755">
                        <a:lnSpc>
                          <a:spcPct val="107000"/>
                        </a:lnSpc>
                        <a:spcAft>
                          <a:spcPts val="0"/>
                        </a:spcAft>
                      </a:pPr>
                      <a:r>
                        <a:rPr lang="ru-RU" sz="800">
                          <a:latin typeface="Times New Roman"/>
                          <a:ea typeface="Calibri"/>
                          <a:cs typeface="Times New Roman"/>
                        </a:rPr>
                        <a:t>Пространственная</a:t>
                      </a:r>
                      <a:endParaRPr lang="ru-RU" sz="1200">
                        <a:latin typeface="Calibri"/>
                        <a:ea typeface="Calibri"/>
                        <a:cs typeface="Times New Roman"/>
                      </a:endParaRPr>
                    </a:p>
                    <a:p>
                      <a:pPr marL="71755" marR="71755">
                        <a:lnSpc>
                          <a:spcPct val="107000"/>
                        </a:lnSpc>
                        <a:spcAft>
                          <a:spcPts val="0"/>
                        </a:spcAft>
                      </a:pPr>
                      <a:r>
                        <a:rPr lang="ru-RU" sz="800">
                          <a:latin typeface="Times New Roman"/>
                          <a:ea typeface="Calibri"/>
                          <a:cs typeface="Times New Roman"/>
                        </a:rPr>
                        <a:t>ориентировка</a:t>
                      </a:r>
                      <a:endParaRPr lang="ru-RU" sz="120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a:latin typeface="Times New Roman"/>
                          <a:ea typeface="Calibri"/>
                          <a:cs typeface="Times New Roman"/>
                        </a:rPr>
                        <a:t>Социально-бытовая  оринтировка</a:t>
                      </a:r>
                      <a:endParaRPr lang="ru-RU" sz="120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a:latin typeface="Times New Roman"/>
                          <a:ea typeface="Calibri"/>
                          <a:cs typeface="Times New Roman"/>
                        </a:rPr>
                        <a:t>Учебно-познавательная мотивация</a:t>
                      </a:r>
                      <a:endParaRPr lang="ru-RU" sz="120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dirty="0">
                          <a:latin typeface="Times New Roman"/>
                          <a:ea typeface="Calibri"/>
                          <a:cs typeface="Times New Roman"/>
                        </a:rPr>
                        <a:t>Жизненная компетентность</a:t>
                      </a:r>
                      <a:endParaRPr lang="ru-RU" sz="1200" dirty="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a:latin typeface="Times New Roman"/>
                          <a:ea typeface="Calibri"/>
                          <a:cs typeface="Times New Roman"/>
                        </a:rPr>
                        <a:t>Способность руководствоваться инструкцией, следовать цели, </a:t>
                      </a:r>
                      <a:endParaRPr lang="ru-RU" sz="1200">
                        <a:latin typeface="Calibri"/>
                        <a:ea typeface="Calibri"/>
                        <a:cs typeface="Times New Roman"/>
                      </a:endParaRPr>
                    </a:p>
                    <a:p>
                      <a:pPr marL="71755" marR="71755">
                        <a:lnSpc>
                          <a:spcPct val="107000"/>
                        </a:lnSpc>
                        <a:spcAft>
                          <a:spcPts val="0"/>
                        </a:spcAft>
                      </a:pPr>
                      <a:r>
                        <a:rPr lang="ru-RU" sz="800">
                          <a:latin typeface="Times New Roman"/>
                          <a:ea typeface="Calibri"/>
                          <a:cs typeface="Times New Roman"/>
                        </a:rPr>
                        <a:t>Соблюдать план действий</a:t>
                      </a:r>
                      <a:endParaRPr lang="ru-RU" sz="120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a:latin typeface="Times New Roman"/>
                          <a:ea typeface="Calibri"/>
                          <a:cs typeface="Times New Roman"/>
                        </a:rPr>
                        <a:t>Способность к контролю собственной деятельности</a:t>
                      </a:r>
                      <a:endParaRPr lang="ru-RU" sz="120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a:latin typeface="Times New Roman"/>
                          <a:ea typeface="Calibri"/>
                          <a:cs typeface="Times New Roman"/>
                        </a:rPr>
                        <a:t>Уровень осознанной регуляции  учебно-познав деятельности</a:t>
                      </a:r>
                      <a:endParaRPr lang="ru-RU" sz="120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a:latin typeface="Times New Roman"/>
                          <a:ea typeface="Calibri"/>
                          <a:cs typeface="Times New Roman"/>
                        </a:rPr>
                        <a:t>Общеучебные универсальные действия</a:t>
                      </a:r>
                      <a:endParaRPr lang="ru-RU" sz="120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a:latin typeface="Times New Roman"/>
                          <a:ea typeface="Calibri"/>
                          <a:cs typeface="Times New Roman"/>
                        </a:rPr>
                        <a:t>Знаково-символические действия</a:t>
                      </a:r>
                      <a:endParaRPr lang="ru-RU" sz="120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a:latin typeface="Times New Roman"/>
                          <a:ea typeface="Calibri"/>
                          <a:cs typeface="Times New Roman"/>
                        </a:rPr>
                        <a:t>Логические универсальные действия</a:t>
                      </a:r>
                      <a:endParaRPr lang="ru-RU" sz="120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a:latin typeface="Times New Roman"/>
                          <a:ea typeface="Calibri"/>
                          <a:cs typeface="Times New Roman"/>
                        </a:rPr>
                        <a:t>Постановка и решение проблемы</a:t>
                      </a:r>
                      <a:endParaRPr lang="ru-RU" sz="120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dirty="0">
                          <a:latin typeface="Times New Roman"/>
                          <a:ea typeface="Calibri"/>
                          <a:cs typeface="Times New Roman"/>
                        </a:rPr>
                        <a:t>Учебное сотрудничество с учителем и сверстниками</a:t>
                      </a:r>
                      <a:endParaRPr lang="ru-RU" sz="1200" dirty="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dirty="0">
                          <a:latin typeface="Times New Roman"/>
                          <a:ea typeface="Calibri"/>
                          <a:cs typeface="Times New Roman"/>
                        </a:rPr>
                        <a:t>Умение  выражать свои мысли в соответствии с учебной задачей, условиями коммуникации</a:t>
                      </a:r>
                      <a:endParaRPr lang="ru-RU" sz="1200" dirty="0">
                        <a:latin typeface="Calibri"/>
                        <a:ea typeface="Calibri"/>
                        <a:cs typeface="Times New Roman"/>
                      </a:endParaRPr>
                    </a:p>
                  </a:txBody>
                  <a:tcPr marL="68580" marR="68580" marT="0" marB="0" vert="vert270"/>
                </a:tc>
                <a:extLst>
                  <a:ext uri="{0D108BD9-81ED-4DB2-BD59-A6C34878D82A}">
                    <a16:rowId xmlns:a16="http://schemas.microsoft.com/office/drawing/2014/main" val="10002"/>
                  </a:ext>
                </a:extLst>
              </a:tr>
              <a:tr h="144553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71755" marR="71755">
                        <a:lnSpc>
                          <a:spcPct val="107000"/>
                        </a:lnSpc>
                        <a:spcAft>
                          <a:spcPts val="0"/>
                        </a:spcAft>
                      </a:pPr>
                      <a:r>
                        <a:rPr lang="ru-RU" sz="800">
                          <a:latin typeface="Times New Roman"/>
                          <a:ea typeface="Calibri"/>
                          <a:cs typeface="Times New Roman"/>
                        </a:rPr>
                        <a:t>Общий уровень</a:t>
                      </a:r>
                      <a:endParaRPr lang="ru-RU" sz="1200">
                        <a:latin typeface="Calibri"/>
                        <a:ea typeface="Calibri"/>
                        <a:cs typeface="Times New Roman"/>
                      </a:endParaRPr>
                    </a:p>
                  </a:txBody>
                  <a:tcPr marL="68580" marR="68580" marT="0" marB="0" vert="vert270"/>
                </a:tc>
                <a:tc>
                  <a:txBody>
                    <a:bodyPr/>
                    <a:lstStyle/>
                    <a:p>
                      <a:pPr marL="71755" marR="71755">
                        <a:lnSpc>
                          <a:spcPct val="107000"/>
                        </a:lnSpc>
                        <a:spcAft>
                          <a:spcPts val="0"/>
                        </a:spcAft>
                      </a:pPr>
                      <a:r>
                        <a:rPr lang="ru-RU" sz="800">
                          <a:latin typeface="Times New Roman"/>
                          <a:ea typeface="Calibri"/>
                          <a:cs typeface="Times New Roman"/>
                        </a:rPr>
                        <a:t>Дифференцированность</a:t>
                      </a:r>
                      <a:endParaRPr lang="ru-RU" sz="1200">
                        <a:latin typeface="Calibri"/>
                        <a:ea typeface="Calibri"/>
                        <a:cs typeface="Times New Roman"/>
                      </a:endParaRPr>
                    </a:p>
                  </a:txBody>
                  <a:tcPr marL="68580" marR="68580" marT="0" marB="0" vert="vert270"/>
                </a:tc>
                <a:tc>
                  <a:txBody>
                    <a:bodyPr/>
                    <a:lstStyle/>
                    <a:p>
                      <a:pPr marL="71755" marR="71755">
                        <a:lnSpc>
                          <a:spcPct val="107000"/>
                        </a:lnSpc>
                        <a:spcAft>
                          <a:spcPts val="0"/>
                        </a:spcAft>
                      </a:pPr>
                      <a:r>
                        <a:rPr lang="ru-RU" sz="800">
                          <a:latin typeface="Times New Roman"/>
                          <a:ea typeface="Calibri"/>
                          <a:cs typeface="Times New Roman"/>
                        </a:rPr>
                        <a:t>Скорость воспр и переработки</a:t>
                      </a:r>
                      <a:endParaRPr lang="ru-RU" sz="1200">
                        <a:latin typeface="Calibri"/>
                        <a:ea typeface="Calibri"/>
                        <a:cs typeface="Times New Roman"/>
                      </a:endParaRPr>
                    </a:p>
                  </a:txBody>
                  <a:tcPr marL="68580" marR="68580" marT="0" marB="0" vert="vert270"/>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3"/>
                  </a:ext>
                </a:extLst>
              </a:tr>
              <a:tr h="244602">
                <a:tc>
                  <a:txBody>
                    <a:bodyPr/>
                    <a:lstStyle/>
                    <a:p>
                      <a:pPr>
                        <a:lnSpc>
                          <a:spcPct val="107000"/>
                        </a:lnSpc>
                        <a:spcAft>
                          <a:spcPts val="0"/>
                        </a:spcAft>
                      </a:pPr>
                      <a:endParaRPr lang="ru-RU" sz="1500" dirty="0">
                        <a:latin typeface="Times New Roman"/>
                        <a:ea typeface="Calibri"/>
                        <a:cs typeface="Times New Roman"/>
                      </a:endParaRPr>
                    </a:p>
                  </a:txBody>
                  <a:tcPr marL="68580" marR="68580" marT="0" marB="0"/>
                </a:tc>
                <a:tc>
                  <a:txBody>
                    <a:bodyPr/>
                    <a:lstStyle/>
                    <a:p>
                      <a:pPr>
                        <a:lnSpc>
                          <a:spcPct val="107000"/>
                        </a:lnSpc>
                        <a:spcAft>
                          <a:spcPts val="0"/>
                        </a:spcAft>
                      </a:pPr>
                      <a:endParaRPr lang="ru-RU" sz="1200">
                        <a:latin typeface="Times New Roman"/>
                        <a:ea typeface="Calibri"/>
                        <a:cs typeface="Times New Roman"/>
                      </a:endParaRPr>
                    </a:p>
                  </a:txBody>
                  <a:tcPr marL="68580" marR="68580" marT="0" marB="0"/>
                </a:tc>
                <a:tc>
                  <a:txBody>
                    <a:bodyPr/>
                    <a:lstStyle/>
                    <a:p>
                      <a:pPr>
                        <a:lnSpc>
                          <a:spcPct val="107000"/>
                        </a:lnSpc>
                        <a:spcAft>
                          <a:spcPts val="0"/>
                        </a:spcAft>
                      </a:pPr>
                      <a:endParaRPr lang="ru-RU" sz="1500">
                        <a:latin typeface="Times New Roman"/>
                        <a:ea typeface="Calibri"/>
                        <a:cs typeface="Times New Roman"/>
                      </a:endParaRPr>
                    </a:p>
                  </a:txBody>
                  <a:tcPr marL="68580" marR="68580" marT="0" marB="0"/>
                </a:tc>
                <a:tc>
                  <a:txBody>
                    <a:bodyPr/>
                    <a:lstStyle/>
                    <a:p>
                      <a:pPr>
                        <a:lnSpc>
                          <a:spcPct val="107000"/>
                        </a:lnSpc>
                        <a:spcAft>
                          <a:spcPts val="0"/>
                        </a:spcAft>
                      </a:pPr>
                      <a:endParaRPr lang="ru-RU" sz="1500">
                        <a:latin typeface="Times New Roman"/>
                        <a:ea typeface="Calibri"/>
                        <a:cs typeface="Times New Roman"/>
                      </a:endParaRPr>
                    </a:p>
                  </a:txBody>
                  <a:tcPr marL="68580" marR="68580" marT="0" marB="0"/>
                </a:tc>
                <a:tc>
                  <a:txBody>
                    <a:bodyPr/>
                    <a:lstStyle/>
                    <a:p>
                      <a:pPr>
                        <a:lnSpc>
                          <a:spcPct val="107000"/>
                        </a:lnSpc>
                        <a:spcAft>
                          <a:spcPts val="0"/>
                        </a:spcAft>
                      </a:pPr>
                      <a:endParaRPr lang="ru-RU" sz="1500">
                        <a:latin typeface="Times New Roman"/>
                        <a:ea typeface="Calibri"/>
                        <a:cs typeface="Times New Roman"/>
                      </a:endParaRPr>
                    </a:p>
                  </a:txBody>
                  <a:tcPr marL="68580" marR="68580" marT="0" marB="0"/>
                </a:tc>
                <a:tc>
                  <a:txBody>
                    <a:bodyPr/>
                    <a:lstStyle/>
                    <a:p>
                      <a:pPr>
                        <a:lnSpc>
                          <a:spcPct val="107000"/>
                        </a:lnSpc>
                        <a:spcAft>
                          <a:spcPts val="0"/>
                        </a:spcAft>
                      </a:pPr>
                      <a:endParaRPr lang="ru-RU" sz="1500">
                        <a:latin typeface="Times New Roman"/>
                        <a:ea typeface="Calibri"/>
                        <a:cs typeface="Times New Roman"/>
                      </a:endParaRPr>
                    </a:p>
                  </a:txBody>
                  <a:tcPr marL="68580" marR="68580" marT="0" marB="0"/>
                </a:tc>
                <a:tc>
                  <a:txBody>
                    <a:bodyPr/>
                    <a:lstStyle/>
                    <a:p>
                      <a:pPr>
                        <a:lnSpc>
                          <a:spcPct val="107000"/>
                        </a:lnSpc>
                        <a:spcAft>
                          <a:spcPts val="0"/>
                        </a:spcAft>
                      </a:pPr>
                      <a:endParaRPr lang="ru-RU" sz="1500">
                        <a:latin typeface="Times New Roman"/>
                        <a:ea typeface="Calibri"/>
                        <a:cs typeface="Times New Roman"/>
                      </a:endParaRPr>
                    </a:p>
                  </a:txBody>
                  <a:tcPr marL="68580" marR="68580" marT="0" marB="0"/>
                </a:tc>
                <a:tc>
                  <a:txBody>
                    <a:bodyPr/>
                    <a:lstStyle/>
                    <a:p>
                      <a:pPr>
                        <a:lnSpc>
                          <a:spcPct val="107000"/>
                        </a:lnSpc>
                        <a:spcAft>
                          <a:spcPts val="0"/>
                        </a:spcAft>
                      </a:pPr>
                      <a:endParaRPr lang="ru-RU" sz="1500">
                        <a:latin typeface="Times New Roman"/>
                        <a:ea typeface="Calibri"/>
                        <a:cs typeface="Times New Roman"/>
                      </a:endParaRPr>
                    </a:p>
                  </a:txBody>
                  <a:tcPr marL="68580" marR="68580" marT="0" marB="0"/>
                </a:tc>
                <a:tc>
                  <a:txBody>
                    <a:bodyPr/>
                    <a:lstStyle/>
                    <a:p>
                      <a:pPr>
                        <a:lnSpc>
                          <a:spcPct val="107000"/>
                        </a:lnSpc>
                        <a:spcAft>
                          <a:spcPts val="0"/>
                        </a:spcAft>
                      </a:pPr>
                      <a:endParaRPr lang="ru-RU" sz="1500">
                        <a:latin typeface="Times New Roman"/>
                        <a:ea typeface="Calibri"/>
                        <a:cs typeface="Times New Roman"/>
                      </a:endParaRPr>
                    </a:p>
                  </a:txBody>
                  <a:tcPr marL="68580" marR="68580" marT="0" marB="0"/>
                </a:tc>
                <a:tc>
                  <a:txBody>
                    <a:bodyPr/>
                    <a:lstStyle/>
                    <a:p>
                      <a:pPr>
                        <a:lnSpc>
                          <a:spcPct val="107000"/>
                        </a:lnSpc>
                        <a:spcAft>
                          <a:spcPts val="0"/>
                        </a:spcAft>
                      </a:pPr>
                      <a:endParaRPr lang="ru-RU" sz="1500">
                        <a:latin typeface="Times New Roman"/>
                        <a:ea typeface="Calibri"/>
                        <a:cs typeface="Times New Roman"/>
                      </a:endParaRPr>
                    </a:p>
                  </a:txBody>
                  <a:tcPr marL="68580" marR="68580" marT="0" marB="0"/>
                </a:tc>
                <a:tc>
                  <a:txBody>
                    <a:bodyPr/>
                    <a:lstStyle/>
                    <a:p>
                      <a:pPr>
                        <a:lnSpc>
                          <a:spcPct val="107000"/>
                        </a:lnSpc>
                        <a:spcAft>
                          <a:spcPts val="0"/>
                        </a:spcAft>
                      </a:pPr>
                      <a:endParaRPr lang="ru-RU" sz="1200">
                        <a:latin typeface="Times New Roman"/>
                        <a:ea typeface="Calibri"/>
                        <a:cs typeface="Times New Roman"/>
                      </a:endParaRPr>
                    </a:p>
                  </a:txBody>
                  <a:tcPr marL="68580" marR="68580" marT="0" marB="0"/>
                </a:tc>
                <a:tc>
                  <a:txBody>
                    <a:bodyPr/>
                    <a:lstStyle/>
                    <a:p>
                      <a:pPr>
                        <a:lnSpc>
                          <a:spcPct val="107000"/>
                        </a:lnSpc>
                        <a:spcAft>
                          <a:spcPts val="0"/>
                        </a:spcAft>
                      </a:pPr>
                      <a:endParaRPr lang="ru-RU" sz="1200">
                        <a:latin typeface="Times New Roman"/>
                        <a:ea typeface="Calibri"/>
                        <a:cs typeface="Times New Roman"/>
                      </a:endParaRPr>
                    </a:p>
                  </a:txBody>
                  <a:tcPr marL="68580" marR="68580" marT="0" marB="0"/>
                </a:tc>
                <a:tc>
                  <a:txBody>
                    <a:bodyPr/>
                    <a:lstStyle/>
                    <a:p>
                      <a:pPr>
                        <a:lnSpc>
                          <a:spcPct val="107000"/>
                        </a:lnSpc>
                        <a:spcAft>
                          <a:spcPts val="0"/>
                        </a:spcAft>
                      </a:pPr>
                      <a:endParaRPr lang="ru-RU" sz="1200">
                        <a:latin typeface="Times New Roman"/>
                        <a:ea typeface="Calibri"/>
                        <a:cs typeface="Times New Roman"/>
                      </a:endParaRPr>
                    </a:p>
                  </a:txBody>
                  <a:tcPr marL="68580" marR="68580" marT="0" marB="0"/>
                </a:tc>
                <a:tc>
                  <a:txBody>
                    <a:bodyPr/>
                    <a:lstStyle/>
                    <a:p>
                      <a:pPr>
                        <a:lnSpc>
                          <a:spcPct val="107000"/>
                        </a:lnSpc>
                        <a:spcAft>
                          <a:spcPts val="0"/>
                        </a:spcAft>
                      </a:pPr>
                      <a:endParaRPr lang="ru-RU" sz="1200">
                        <a:latin typeface="Times New Roman"/>
                        <a:ea typeface="Calibri"/>
                        <a:cs typeface="Times New Roman"/>
                      </a:endParaRPr>
                    </a:p>
                  </a:txBody>
                  <a:tcPr marL="68580" marR="68580" marT="0" marB="0"/>
                </a:tc>
                <a:tc>
                  <a:txBody>
                    <a:bodyPr/>
                    <a:lstStyle/>
                    <a:p>
                      <a:pPr>
                        <a:lnSpc>
                          <a:spcPct val="107000"/>
                        </a:lnSpc>
                        <a:spcAft>
                          <a:spcPts val="0"/>
                        </a:spcAft>
                      </a:pPr>
                      <a:endParaRPr lang="ru-RU" sz="1200">
                        <a:latin typeface="Times New Roman"/>
                        <a:ea typeface="Calibri"/>
                        <a:cs typeface="Times New Roman"/>
                      </a:endParaRPr>
                    </a:p>
                  </a:txBody>
                  <a:tcPr marL="68580" marR="68580" marT="0" marB="0"/>
                </a:tc>
                <a:tc>
                  <a:txBody>
                    <a:bodyPr/>
                    <a:lstStyle/>
                    <a:p>
                      <a:pPr>
                        <a:lnSpc>
                          <a:spcPct val="107000"/>
                        </a:lnSpc>
                        <a:spcAft>
                          <a:spcPts val="0"/>
                        </a:spcAft>
                      </a:pPr>
                      <a:endParaRPr lang="ru-RU" sz="1200">
                        <a:latin typeface="Times New Roman"/>
                        <a:ea typeface="Calibri"/>
                        <a:cs typeface="Times New Roman"/>
                      </a:endParaRPr>
                    </a:p>
                  </a:txBody>
                  <a:tcPr marL="68580" marR="68580" marT="0" marB="0"/>
                </a:tc>
                <a:tc>
                  <a:txBody>
                    <a:bodyPr/>
                    <a:lstStyle/>
                    <a:p>
                      <a:pPr>
                        <a:lnSpc>
                          <a:spcPct val="107000"/>
                        </a:lnSpc>
                        <a:spcAft>
                          <a:spcPts val="0"/>
                        </a:spcAft>
                      </a:pPr>
                      <a:endParaRPr lang="ru-RU" sz="1200" dirty="0">
                        <a:latin typeface="Times New Roman"/>
                        <a:ea typeface="Calibri"/>
                        <a:cs typeface="Times New Roman"/>
                      </a:endParaRPr>
                    </a:p>
                  </a:txBody>
                  <a:tcPr marL="68580" marR="68580" marT="0" marB="0"/>
                </a:tc>
                <a:tc>
                  <a:txBody>
                    <a:bodyPr/>
                    <a:lstStyle/>
                    <a:p>
                      <a:pPr>
                        <a:lnSpc>
                          <a:spcPct val="107000"/>
                        </a:lnSpc>
                        <a:spcAft>
                          <a:spcPts val="0"/>
                        </a:spcAft>
                      </a:pPr>
                      <a:endParaRPr lang="ru-RU" sz="1200">
                        <a:latin typeface="Times New Roman"/>
                        <a:ea typeface="Calibri"/>
                        <a:cs typeface="Times New Roman"/>
                      </a:endParaRPr>
                    </a:p>
                  </a:txBody>
                  <a:tcPr marL="68580" marR="68580" marT="0" marB="0"/>
                </a:tc>
                <a:tc>
                  <a:txBody>
                    <a:bodyPr/>
                    <a:lstStyle/>
                    <a:p>
                      <a:pPr>
                        <a:lnSpc>
                          <a:spcPct val="107000"/>
                        </a:lnSpc>
                        <a:spcAft>
                          <a:spcPts val="0"/>
                        </a:spcAft>
                      </a:pPr>
                      <a:endParaRPr lang="ru-RU" sz="1200">
                        <a:latin typeface="Times New Roman"/>
                        <a:ea typeface="Calibri"/>
                        <a:cs typeface="Times New Roman"/>
                      </a:endParaRPr>
                    </a:p>
                  </a:txBody>
                  <a:tcPr marL="68580" marR="68580" marT="0" marB="0"/>
                </a:tc>
                <a:tc>
                  <a:txBody>
                    <a:bodyPr/>
                    <a:lstStyle/>
                    <a:p>
                      <a:pPr>
                        <a:lnSpc>
                          <a:spcPct val="107000"/>
                        </a:lnSpc>
                        <a:spcAft>
                          <a:spcPts val="0"/>
                        </a:spcAft>
                      </a:pPr>
                      <a:endParaRPr lang="ru-RU" sz="1200">
                        <a:latin typeface="Times New Roman"/>
                        <a:ea typeface="Calibri"/>
                        <a:cs typeface="Times New Roman"/>
                      </a:endParaRPr>
                    </a:p>
                  </a:txBody>
                  <a:tcPr marL="68580" marR="68580" marT="0" marB="0"/>
                </a:tc>
                <a:tc>
                  <a:txBody>
                    <a:bodyPr/>
                    <a:lstStyle/>
                    <a:p>
                      <a:pPr>
                        <a:lnSpc>
                          <a:spcPct val="107000"/>
                        </a:lnSpc>
                        <a:spcAft>
                          <a:spcPts val="0"/>
                        </a:spcAft>
                      </a:pPr>
                      <a:endParaRPr lang="ru-RU" sz="1200" dirty="0">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11268" name="Прямоугольник 4"/>
          <p:cNvSpPr>
            <a:spLocks noChangeArrowheads="1"/>
          </p:cNvSpPr>
          <p:nvPr/>
        </p:nvSpPr>
        <p:spPr bwMode="auto">
          <a:xfrm>
            <a:off x="2927351" y="3573463"/>
            <a:ext cx="7561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a:t>Индивидуальный профиль обучающегося с ТНР</a:t>
            </a:r>
          </a:p>
        </p:txBody>
      </p:sp>
      <p:graphicFrame>
        <p:nvGraphicFramePr>
          <p:cNvPr id="6" name="Таблица 5"/>
          <p:cNvGraphicFramePr>
            <a:graphicFrameLocks noGrp="1"/>
          </p:cNvGraphicFramePr>
          <p:nvPr>
            <p:extLst/>
          </p:nvPr>
        </p:nvGraphicFramePr>
        <p:xfrm>
          <a:off x="3586388" y="3968975"/>
          <a:ext cx="8448589" cy="2805527"/>
        </p:xfrm>
        <a:graphic>
          <a:graphicData uri="http://schemas.openxmlformats.org/drawingml/2006/table">
            <a:tbl>
              <a:tblPr firstRow="1" bandRow="1">
                <a:tableStyleId>{5C22544A-7EE6-4342-B048-85BDC9FD1C3A}</a:tableStyleId>
              </a:tblPr>
              <a:tblGrid>
                <a:gridCol w="554368">
                  <a:extLst>
                    <a:ext uri="{9D8B030D-6E8A-4147-A177-3AD203B41FA5}">
                      <a16:colId xmlns:a16="http://schemas.microsoft.com/office/drawing/2014/main" val="20000"/>
                    </a:ext>
                  </a:extLst>
                </a:gridCol>
                <a:gridCol w="338341">
                  <a:extLst>
                    <a:ext uri="{9D8B030D-6E8A-4147-A177-3AD203B41FA5}">
                      <a16:colId xmlns:a16="http://schemas.microsoft.com/office/drawing/2014/main" val="20001"/>
                    </a:ext>
                  </a:extLst>
                </a:gridCol>
                <a:gridCol w="338341">
                  <a:extLst>
                    <a:ext uri="{9D8B030D-6E8A-4147-A177-3AD203B41FA5}">
                      <a16:colId xmlns:a16="http://schemas.microsoft.com/office/drawing/2014/main" val="20002"/>
                    </a:ext>
                  </a:extLst>
                </a:gridCol>
                <a:gridCol w="338341">
                  <a:extLst>
                    <a:ext uri="{9D8B030D-6E8A-4147-A177-3AD203B41FA5}">
                      <a16:colId xmlns:a16="http://schemas.microsoft.com/office/drawing/2014/main" val="20003"/>
                    </a:ext>
                  </a:extLst>
                </a:gridCol>
                <a:gridCol w="338341">
                  <a:extLst>
                    <a:ext uri="{9D8B030D-6E8A-4147-A177-3AD203B41FA5}">
                      <a16:colId xmlns:a16="http://schemas.microsoft.com/office/drawing/2014/main" val="20004"/>
                    </a:ext>
                  </a:extLst>
                </a:gridCol>
                <a:gridCol w="324516">
                  <a:extLst>
                    <a:ext uri="{9D8B030D-6E8A-4147-A177-3AD203B41FA5}">
                      <a16:colId xmlns:a16="http://schemas.microsoft.com/office/drawing/2014/main" val="20005"/>
                    </a:ext>
                  </a:extLst>
                </a:gridCol>
                <a:gridCol w="360040">
                  <a:extLst>
                    <a:ext uri="{9D8B030D-6E8A-4147-A177-3AD203B41FA5}">
                      <a16:colId xmlns:a16="http://schemas.microsoft.com/office/drawing/2014/main" val="20006"/>
                    </a:ext>
                  </a:extLst>
                </a:gridCol>
                <a:gridCol w="288032">
                  <a:extLst>
                    <a:ext uri="{9D8B030D-6E8A-4147-A177-3AD203B41FA5}">
                      <a16:colId xmlns:a16="http://schemas.microsoft.com/office/drawing/2014/main" val="20007"/>
                    </a:ext>
                  </a:extLst>
                </a:gridCol>
                <a:gridCol w="288032">
                  <a:extLst>
                    <a:ext uri="{9D8B030D-6E8A-4147-A177-3AD203B41FA5}">
                      <a16:colId xmlns:a16="http://schemas.microsoft.com/office/drawing/2014/main" val="20008"/>
                    </a:ext>
                  </a:extLst>
                </a:gridCol>
                <a:gridCol w="360040">
                  <a:extLst>
                    <a:ext uri="{9D8B030D-6E8A-4147-A177-3AD203B41FA5}">
                      <a16:colId xmlns:a16="http://schemas.microsoft.com/office/drawing/2014/main" val="20009"/>
                    </a:ext>
                  </a:extLst>
                </a:gridCol>
                <a:gridCol w="288032">
                  <a:extLst>
                    <a:ext uri="{9D8B030D-6E8A-4147-A177-3AD203B41FA5}">
                      <a16:colId xmlns:a16="http://schemas.microsoft.com/office/drawing/2014/main" val="20010"/>
                    </a:ext>
                  </a:extLst>
                </a:gridCol>
                <a:gridCol w="432048">
                  <a:extLst>
                    <a:ext uri="{9D8B030D-6E8A-4147-A177-3AD203B41FA5}">
                      <a16:colId xmlns:a16="http://schemas.microsoft.com/office/drawing/2014/main" val="20011"/>
                    </a:ext>
                  </a:extLst>
                </a:gridCol>
                <a:gridCol w="432048">
                  <a:extLst>
                    <a:ext uri="{9D8B030D-6E8A-4147-A177-3AD203B41FA5}">
                      <a16:colId xmlns:a16="http://schemas.microsoft.com/office/drawing/2014/main" val="20012"/>
                    </a:ext>
                  </a:extLst>
                </a:gridCol>
                <a:gridCol w="576064">
                  <a:extLst>
                    <a:ext uri="{9D8B030D-6E8A-4147-A177-3AD203B41FA5}">
                      <a16:colId xmlns:a16="http://schemas.microsoft.com/office/drawing/2014/main" val="20013"/>
                    </a:ext>
                  </a:extLst>
                </a:gridCol>
                <a:gridCol w="432048">
                  <a:extLst>
                    <a:ext uri="{9D8B030D-6E8A-4147-A177-3AD203B41FA5}">
                      <a16:colId xmlns:a16="http://schemas.microsoft.com/office/drawing/2014/main" val="20014"/>
                    </a:ext>
                  </a:extLst>
                </a:gridCol>
                <a:gridCol w="432048">
                  <a:extLst>
                    <a:ext uri="{9D8B030D-6E8A-4147-A177-3AD203B41FA5}">
                      <a16:colId xmlns:a16="http://schemas.microsoft.com/office/drawing/2014/main" val="20015"/>
                    </a:ext>
                  </a:extLst>
                </a:gridCol>
                <a:gridCol w="459887">
                  <a:extLst>
                    <a:ext uri="{9D8B030D-6E8A-4147-A177-3AD203B41FA5}">
                      <a16:colId xmlns:a16="http://schemas.microsoft.com/office/drawing/2014/main" val="20016"/>
                    </a:ext>
                  </a:extLst>
                </a:gridCol>
                <a:gridCol w="311337">
                  <a:extLst>
                    <a:ext uri="{9D8B030D-6E8A-4147-A177-3AD203B41FA5}">
                      <a16:colId xmlns:a16="http://schemas.microsoft.com/office/drawing/2014/main" val="20017"/>
                    </a:ext>
                  </a:extLst>
                </a:gridCol>
                <a:gridCol w="311337">
                  <a:extLst>
                    <a:ext uri="{9D8B030D-6E8A-4147-A177-3AD203B41FA5}">
                      <a16:colId xmlns:a16="http://schemas.microsoft.com/office/drawing/2014/main" val="20018"/>
                    </a:ext>
                  </a:extLst>
                </a:gridCol>
                <a:gridCol w="311337">
                  <a:extLst>
                    <a:ext uri="{9D8B030D-6E8A-4147-A177-3AD203B41FA5}">
                      <a16:colId xmlns:a16="http://schemas.microsoft.com/office/drawing/2014/main" val="20019"/>
                    </a:ext>
                  </a:extLst>
                </a:gridCol>
                <a:gridCol w="311337">
                  <a:extLst>
                    <a:ext uri="{9D8B030D-6E8A-4147-A177-3AD203B41FA5}">
                      <a16:colId xmlns:a16="http://schemas.microsoft.com/office/drawing/2014/main" val="20020"/>
                    </a:ext>
                  </a:extLst>
                </a:gridCol>
                <a:gridCol w="311337">
                  <a:extLst>
                    <a:ext uri="{9D8B030D-6E8A-4147-A177-3AD203B41FA5}">
                      <a16:colId xmlns:a16="http://schemas.microsoft.com/office/drawing/2014/main" val="20021"/>
                    </a:ext>
                  </a:extLst>
                </a:gridCol>
                <a:gridCol w="215676">
                  <a:extLst>
                    <a:ext uri="{9D8B030D-6E8A-4147-A177-3AD203B41FA5}">
                      <a16:colId xmlns:a16="http://schemas.microsoft.com/office/drawing/2014/main" val="20022"/>
                    </a:ext>
                  </a:extLst>
                </a:gridCol>
                <a:gridCol w="95661">
                  <a:extLst>
                    <a:ext uri="{9D8B030D-6E8A-4147-A177-3AD203B41FA5}">
                      <a16:colId xmlns:a16="http://schemas.microsoft.com/office/drawing/2014/main" val="20023"/>
                    </a:ext>
                  </a:extLst>
                </a:gridCol>
              </a:tblGrid>
              <a:tr h="370827">
                <a:tc rowSpan="4">
                  <a:txBody>
                    <a:bodyPr/>
                    <a:lstStyle/>
                    <a:p>
                      <a:pPr>
                        <a:lnSpc>
                          <a:spcPct val="107000"/>
                        </a:lnSpc>
                        <a:spcAft>
                          <a:spcPts val="0"/>
                        </a:spcAft>
                      </a:pPr>
                      <a:r>
                        <a:rPr lang="ru-RU" sz="1400" dirty="0">
                          <a:latin typeface="Times New Roman"/>
                          <a:ea typeface="Calibri"/>
                          <a:cs typeface="Times New Roman"/>
                        </a:rPr>
                        <a:t>ФИ</a:t>
                      </a:r>
                      <a:endParaRPr lang="ru-RU" sz="1100" dirty="0">
                        <a:latin typeface="Calibri"/>
                        <a:ea typeface="Calibri"/>
                        <a:cs typeface="Times New Roman"/>
                      </a:endParaRPr>
                    </a:p>
                  </a:txBody>
                  <a:tcPr marL="68580" marR="68580" marT="0" marB="0"/>
                </a:tc>
                <a:tc rowSpan="2" gridSpan="4">
                  <a:txBody>
                    <a:bodyPr/>
                    <a:lstStyle/>
                    <a:p>
                      <a:pPr>
                        <a:lnSpc>
                          <a:spcPct val="107000"/>
                        </a:lnSpc>
                        <a:spcAft>
                          <a:spcPts val="0"/>
                        </a:spcAft>
                      </a:pPr>
                      <a:r>
                        <a:rPr lang="ru-RU" sz="1200" dirty="0">
                          <a:latin typeface="Times New Roman"/>
                          <a:ea typeface="Calibri"/>
                          <a:cs typeface="Times New Roman"/>
                        </a:rPr>
                        <a:t>Познавательные процессы</a:t>
                      </a:r>
                      <a:endParaRPr lang="ru-RU" sz="1100" dirty="0">
                        <a:latin typeface="Calibri"/>
                        <a:ea typeface="Calibri"/>
                        <a:cs typeface="Times New Roman"/>
                      </a:endParaRPr>
                    </a:p>
                  </a:txBody>
                  <a:tcPr marL="68580" marR="68580" marT="0" marB="0"/>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gridSpan="6">
                  <a:txBody>
                    <a:bodyPr/>
                    <a:lstStyle/>
                    <a:p>
                      <a:pPr>
                        <a:lnSpc>
                          <a:spcPct val="107000"/>
                        </a:lnSpc>
                        <a:spcAft>
                          <a:spcPts val="0"/>
                        </a:spcAft>
                      </a:pPr>
                      <a:r>
                        <a:rPr lang="ru-RU" sz="1200">
                          <a:latin typeface="Times New Roman"/>
                          <a:ea typeface="Calibri"/>
                          <a:cs typeface="Times New Roman"/>
                        </a:rPr>
                        <a:t>Специфические</a:t>
                      </a:r>
                      <a:endParaRPr lang="ru-RU" sz="1100">
                        <a:latin typeface="Calibri"/>
                        <a:ea typeface="Calibri"/>
                        <a:cs typeface="Times New Roman"/>
                      </a:endParaRPr>
                    </a:p>
                    <a:p>
                      <a:pPr>
                        <a:lnSpc>
                          <a:spcPct val="107000"/>
                        </a:lnSpc>
                        <a:spcAft>
                          <a:spcPts val="0"/>
                        </a:spcAft>
                      </a:pPr>
                      <a:r>
                        <a:rPr lang="ru-RU" sz="1200">
                          <a:latin typeface="Times New Roman"/>
                          <a:ea typeface="Calibri"/>
                          <a:cs typeface="Times New Roman"/>
                        </a:rPr>
                        <a:t> характеристики</a:t>
                      </a:r>
                      <a:endParaRPr lang="ru-RU" sz="1100">
                        <a:latin typeface="Calibri"/>
                        <a:ea typeface="Calibri"/>
                        <a:cs typeface="Times New Roman"/>
                      </a:endParaRPr>
                    </a:p>
                  </a:txBody>
                  <a:tcPr marL="68580" marR="68580" marT="0" marB="0"/>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gridSpan="11">
                  <a:txBody>
                    <a:bodyPr/>
                    <a:lstStyle/>
                    <a:p>
                      <a:pPr>
                        <a:lnSpc>
                          <a:spcPct val="107000"/>
                        </a:lnSpc>
                        <a:spcAft>
                          <a:spcPts val="0"/>
                        </a:spcAft>
                      </a:pPr>
                      <a:r>
                        <a:rPr lang="ru-RU" sz="1100" dirty="0">
                          <a:latin typeface="Times New Roman"/>
                          <a:ea typeface="Calibri"/>
                          <a:cs typeface="Times New Roman"/>
                        </a:rPr>
                        <a:t>Универсальные учебные действия</a:t>
                      </a:r>
                      <a:endParaRPr lang="ru-RU" sz="1100" dirty="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nSpc>
                          <a:spcPct val="107000"/>
                        </a:lnSpc>
                        <a:spcAft>
                          <a:spcPts val="800"/>
                        </a:spcAft>
                      </a:pPr>
                      <a:r>
                        <a:rPr lang="ru-RU" sz="1100">
                          <a:latin typeface="Calibri"/>
                          <a:ea typeface="Calibri"/>
                          <a:cs typeface="Times New Roman"/>
                        </a:rPr>
                        <a:t> </a:t>
                      </a:r>
                    </a:p>
                  </a:txBody>
                  <a:tcPr marL="0" marR="0" marT="0" marB="0" anchor="ctr"/>
                </a:tc>
                <a:tc hMerge="1">
                  <a:txBody>
                    <a:bodyPr/>
                    <a:lstStyle/>
                    <a:p>
                      <a:endParaRPr lang="ru-RU"/>
                    </a:p>
                  </a:txBody>
                  <a:tcPr/>
                </a:tc>
                <a:extLst>
                  <a:ext uri="{0D108BD9-81ED-4DB2-BD59-A6C34878D82A}">
                    <a16:rowId xmlns:a16="http://schemas.microsoft.com/office/drawing/2014/main" val="10000"/>
                  </a:ext>
                </a:extLst>
              </a:tr>
              <a:tr h="370827">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6"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2">
                  <a:txBody>
                    <a:bodyPr/>
                    <a:lstStyle/>
                    <a:p>
                      <a:pPr>
                        <a:lnSpc>
                          <a:spcPct val="107000"/>
                        </a:lnSpc>
                        <a:spcAft>
                          <a:spcPts val="0"/>
                        </a:spcAft>
                      </a:pPr>
                      <a:r>
                        <a:rPr lang="ru-RU" sz="800">
                          <a:latin typeface="Times New Roman"/>
                          <a:ea typeface="Calibri"/>
                          <a:cs typeface="Times New Roman"/>
                        </a:rPr>
                        <a:t>Личностные УУД</a:t>
                      </a:r>
                      <a:endParaRPr lang="ru-RU" sz="1100">
                        <a:latin typeface="Calibri"/>
                        <a:ea typeface="Calibri"/>
                        <a:cs typeface="Times New Roman"/>
                      </a:endParaRPr>
                    </a:p>
                  </a:txBody>
                  <a:tcPr marL="68580" marR="68580" marT="0" marB="0"/>
                </a:tc>
                <a:tc hMerge="1">
                  <a:txBody>
                    <a:bodyPr/>
                    <a:lstStyle/>
                    <a:p>
                      <a:endParaRPr lang="ru-RU"/>
                    </a:p>
                  </a:txBody>
                  <a:tcPr/>
                </a:tc>
                <a:tc gridSpan="3">
                  <a:txBody>
                    <a:bodyPr/>
                    <a:lstStyle/>
                    <a:p>
                      <a:pPr>
                        <a:lnSpc>
                          <a:spcPct val="107000"/>
                        </a:lnSpc>
                        <a:spcAft>
                          <a:spcPts val="0"/>
                        </a:spcAft>
                      </a:pPr>
                      <a:r>
                        <a:rPr lang="ru-RU" sz="1100">
                          <a:latin typeface="Times New Roman"/>
                          <a:ea typeface="Calibri"/>
                          <a:cs typeface="Times New Roman"/>
                        </a:rPr>
                        <a:t>Регулятивные УУД</a:t>
                      </a:r>
                      <a:endParaRPr lang="ru-RU" sz="110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r>
                        <a:rPr lang="ru-RU" sz="1100">
                          <a:latin typeface="Times New Roman"/>
                          <a:ea typeface="Calibri"/>
                          <a:cs typeface="Times New Roman"/>
                        </a:rPr>
                        <a:t>Познавательные УУД</a:t>
                      </a:r>
                      <a:endParaRPr lang="ru-RU" sz="110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r>
                        <a:rPr lang="ru-RU" sz="1100">
                          <a:latin typeface="Times New Roman"/>
                          <a:ea typeface="Calibri"/>
                          <a:cs typeface="Times New Roman"/>
                        </a:rPr>
                        <a:t>Коммуникативные УУД</a:t>
                      </a:r>
                      <a:endParaRPr lang="ru-RU" sz="110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521799">
                <a:tc vMerge="1">
                  <a:txBody>
                    <a:bodyPr/>
                    <a:lstStyle/>
                    <a:p>
                      <a:endParaRPr lang="ru-RU"/>
                    </a:p>
                  </a:txBody>
                  <a:tcPr/>
                </a:tc>
                <a:tc rowSpan="2">
                  <a:txBody>
                    <a:bodyPr/>
                    <a:lstStyle/>
                    <a:p>
                      <a:pPr marL="71755" marR="71755">
                        <a:lnSpc>
                          <a:spcPct val="107000"/>
                        </a:lnSpc>
                        <a:spcAft>
                          <a:spcPts val="0"/>
                        </a:spcAft>
                      </a:pPr>
                      <a:r>
                        <a:rPr lang="ru-RU" sz="800">
                          <a:latin typeface="Times New Roman"/>
                          <a:ea typeface="Calibri"/>
                          <a:cs typeface="Times New Roman"/>
                        </a:rPr>
                        <a:t>Мышление</a:t>
                      </a:r>
                      <a:endParaRPr lang="ru-RU" sz="110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dirty="0">
                          <a:latin typeface="Times New Roman"/>
                          <a:ea typeface="Calibri"/>
                          <a:cs typeface="Times New Roman"/>
                        </a:rPr>
                        <a:t>Внимание</a:t>
                      </a:r>
                      <a:endParaRPr lang="ru-RU" sz="1100" dirty="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dirty="0">
                          <a:latin typeface="Times New Roman"/>
                          <a:ea typeface="Calibri"/>
                          <a:cs typeface="Times New Roman"/>
                        </a:rPr>
                        <a:t>Память</a:t>
                      </a:r>
                      <a:endParaRPr lang="ru-RU" sz="1100" dirty="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dirty="0">
                          <a:latin typeface="Times New Roman"/>
                          <a:ea typeface="Calibri"/>
                          <a:cs typeface="Times New Roman"/>
                        </a:rPr>
                        <a:t>Восприятие</a:t>
                      </a:r>
                      <a:endParaRPr lang="ru-RU" sz="1100" dirty="0">
                        <a:latin typeface="Calibri"/>
                        <a:ea typeface="Calibri"/>
                        <a:cs typeface="Times New Roman"/>
                      </a:endParaRPr>
                    </a:p>
                  </a:txBody>
                  <a:tcPr marL="68580" marR="68580" marT="0" marB="0" vert="vert270"/>
                </a:tc>
                <a:tc gridSpan="3">
                  <a:txBody>
                    <a:bodyPr/>
                    <a:lstStyle/>
                    <a:p>
                      <a:pPr>
                        <a:lnSpc>
                          <a:spcPct val="107000"/>
                        </a:lnSpc>
                        <a:spcAft>
                          <a:spcPts val="0"/>
                        </a:spcAft>
                      </a:pPr>
                      <a:endParaRPr lang="ru-RU" sz="800" dirty="0">
                        <a:latin typeface="Times New Roman"/>
                        <a:ea typeface="Calibri"/>
                        <a:cs typeface="Times New Roman"/>
                      </a:endParaRPr>
                    </a:p>
                    <a:p>
                      <a:pPr>
                        <a:lnSpc>
                          <a:spcPct val="107000"/>
                        </a:lnSpc>
                        <a:spcAft>
                          <a:spcPts val="0"/>
                        </a:spcAft>
                      </a:pPr>
                      <a:r>
                        <a:rPr lang="ru-RU" sz="800" dirty="0">
                          <a:latin typeface="Times New Roman"/>
                          <a:ea typeface="Calibri"/>
                          <a:cs typeface="Times New Roman"/>
                        </a:rPr>
                        <a:t>Фонетико-фонематическая сторона речи</a:t>
                      </a:r>
                      <a:endParaRPr lang="ru-RU" sz="1100" dirty="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rowSpan="2">
                  <a:txBody>
                    <a:bodyPr/>
                    <a:lstStyle/>
                    <a:p>
                      <a:pPr marL="71755" marR="71755">
                        <a:lnSpc>
                          <a:spcPct val="107000"/>
                        </a:lnSpc>
                        <a:spcAft>
                          <a:spcPts val="0"/>
                        </a:spcAft>
                      </a:pPr>
                      <a:r>
                        <a:rPr lang="ru-RU" sz="800">
                          <a:latin typeface="Times New Roman"/>
                          <a:ea typeface="Calibri"/>
                          <a:cs typeface="Times New Roman"/>
                        </a:rPr>
                        <a:t>Словарь и слоговая структура</a:t>
                      </a:r>
                      <a:endParaRPr lang="ru-RU" sz="110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dirty="0">
                          <a:latin typeface="Times New Roman"/>
                          <a:ea typeface="Calibri"/>
                          <a:cs typeface="Times New Roman"/>
                        </a:rPr>
                        <a:t>Грамматический строй речи</a:t>
                      </a:r>
                      <a:endParaRPr lang="ru-RU" sz="1100" dirty="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a:latin typeface="Times New Roman"/>
                          <a:ea typeface="Calibri"/>
                          <a:cs typeface="Times New Roman"/>
                        </a:rPr>
                        <a:t>Связная речь</a:t>
                      </a:r>
                      <a:endParaRPr lang="ru-RU" sz="110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a:latin typeface="Times New Roman"/>
                          <a:ea typeface="Calibri"/>
                          <a:cs typeface="Times New Roman"/>
                        </a:rPr>
                        <a:t>Учебно-познавательная мотивация</a:t>
                      </a:r>
                      <a:endParaRPr lang="ru-RU" sz="110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dirty="0">
                          <a:latin typeface="Times New Roman"/>
                          <a:ea typeface="Calibri"/>
                          <a:cs typeface="Times New Roman"/>
                        </a:rPr>
                        <a:t>Жизненная компетентность</a:t>
                      </a:r>
                      <a:endParaRPr lang="ru-RU" sz="1100" dirty="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a:latin typeface="Times New Roman"/>
                          <a:ea typeface="Calibri"/>
                          <a:cs typeface="Times New Roman"/>
                        </a:rPr>
                        <a:t>Способность руководствоваться инструкцией, следовать цели, </a:t>
                      </a:r>
                      <a:endParaRPr lang="ru-RU" sz="1100">
                        <a:latin typeface="Calibri"/>
                        <a:ea typeface="Calibri"/>
                        <a:cs typeface="Times New Roman"/>
                      </a:endParaRPr>
                    </a:p>
                    <a:p>
                      <a:pPr marL="71755" marR="71755">
                        <a:lnSpc>
                          <a:spcPct val="107000"/>
                        </a:lnSpc>
                        <a:spcAft>
                          <a:spcPts val="0"/>
                        </a:spcAft>
                      </a:pPr>
                      <a:r>
                        <a:rPr lang="ru-RU" sz="800">
                          <a:latin typeface="Times New Roman"/>
                          <a:ea typeface="Calibri"/>
                          <a:cs typeface="Times New Roman"/>
                        </a:rPr>
                        <a:t>соблюдать план действий</a:t>
                      </a:r>
                      <a:endParaRPr lang="ru-RU" sz="110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a:latin typeface="Times New Roman"/>
                          <a:ea typeface="Calibri"/>
                          <a:cs typeface="Times New Roman"/>
                        </a:rPr>
                        <a:t>Способность к контролю собственной деятельности</a:t>
                      </a:r>
                      <a:endParaRPr lang="ru-RU" sz="110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a:latin typeface="Times New Roman"/>
                          <a:ea typeface="Calibri"/>
                          <a:cs typeface="Times New Roman"/>
                        </a:rPr>
                        <a:t>Уровень осознанной регуляции  учебно-познав деятельности</a:t>
                      </a:r>
                      <a:endParaRPr lang="ru-RU" sz="110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a:latin typeface="Times New Roman"/>
                          <a:ea typeface="Calibri"/>
                          <a:cs typeface="Times New Roman"/>
                        </a:rPr>
                        <a:t>Общеучебные универсальные действия</a:t>
                      </a:r>
                      <a:endParaRPr lang="ru-RU" sz="110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a:latin typeface="Times New Roman"/>
                          <a:ea typeface="Calibri"/>
                          <a:cs typeface="Times New Roman"/>
                        </a:rPr>
                        <a:t>Знаково-символические действия</a:t>
                      </a:r>
                      <a:endParaRPr lang="ru-RU" sz="110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a:latin typeface="Times New Roman"/>
                          <a:ea typeface="Calibri"/>
                          <a:cs typeface="Times New Roman"/>
                        </a:rPr>
                        <a:t>Логические универсальные действия</a:t>
                      </a:r>
                      <a:endParaRPr lang="ru-RU" sz="110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a:latin typeface="Times New Roman"/>
                          <a:ea typeface="Calibri"/>
                          <a:cs typeface="Times New Roman"/>
                        </a:rPr>
                        <a:t>Постановка и решение проблемы</a:t>
                      </a:r>
                      <a:endParaRPr lang="ru-RU" sz="1100">
                        <a:latin typeface="Calibri"/>
                        <a:ea typeface="Calibri"/>
                        <a:cs typeface="Times New Roman"/>
                      </a:endParaRPr>
                    </a:p>
                  </a:txBody>
                  <a:tcPr marL="68580" marR="68580" marT="0" marB="0" vert="vert270"/>
                </a:tc>
                <a:tc rowSpan="2">
                  <a:txBody>
                    <a:bodyPr/>
                    <a:lstStyle/>
                    <a:p>
                      <a:pPr marL="71755" marR="71755">
                        <a:lnSpc>
                          <a:spcPct val="107000"/>
                        </a:lnSpc>
                        <a:spcAft>
                          <a:spcPts val="0"/>
                        </a:spcAft>
                      </a:pPr>
                      <a:r>
                        <a:rPr lang="ru-RU" sz="800">
                          <a:latin typeface="Times New Roman"/>
                          <a:ea typeface="Calibri"/>
                          <a:cs typeface="Times New Roman"/>
                        </a:rPr>
                        <a:t>Учебное сотрудничество с учителем и сверстниками</a:t>
                      </a:r>
                      <a:endParaRPr lang="ru-RU" sz="1100">
                        <a:latin typeface="Calibri"/>
                        <a:ea typeface="Calibri"/>
                        <a:cs typeface="Times New Roman"/>
                      </a:endParaRPr>
                    </a:p>
                  </a:txBody>
                  <a:tcPr marL="68580" marR="68580" marT="0" marB="0" vert="vert270"/>
                </a:tc>
                <a:tc rowSpan="2" gridSpan="2">
                  <a:txBody>
                    <a:bodyPr/>
                    <a:lstStyle/>
                    <a:p>
                      <a:pPr marL="71755" marR="71755">
                        <a:lnSpc>
                          <a:spcPct val="107000"/>
                        </a:lnSpc>
                        <a:spcAft>
                          <a:spcPts val="0"/>
                        </a:spcAft>
                      </a:pPr>
                      <a:r>
                        <a:rPr lang="ru-RU" sz="800">
                          <a:latin typeface="Times New Roman"/>
                          <a:ea typeface="Calibri"/>
                          <a:cs typeface="Times New Roman"/>
                        </a:rPr>
                        <a:t>Умение  выражать свои мысли в соответствии с учебной задачей, условиями коммуникации</a:t>
                      </a:r>
                      <a:endParaRPr lang="ru-RU" sz="1100">
                        <a:latin typeface="Calibri"/>
                        <a:ea typeface="Calibri"/>
                        <a:cs typeface="Times New Roman"/>
                      </a:endParaRPr>
                    </a:p>
                  </a:txBody>
                  <a:tcPr marL="68580" marR="68580" marT="0" marB="0" vert="vert270"/>
                </a:tc>
                <a:tc rowSpan="2" hMerge="1">
                  <a:txBody>
                    <a:bodyPr/>
                    <a:lstStyle/>
                    <a:p>
                      <a:pPr>
                        <a:lnSpc>
                          <a:spcPct val="107000"/>
                        </a:lnSpc>
                        <a:spcAft>
                          <a:spcPts val="800"/>
                        </a:spcAft>
                      </a:pPr>
                      <a:endParaRPr lang="ru-RU" sz="1100">
                        <a:latin typeface="Calibri"/>
                        <a:ea typeface="Calibri"/>
                        <a:cs typeface="Times New Roman"/>
                      </a:endParaRPr>
                    </a:p>
                  </a:txBody>
                  <a:tcPr marL="0" marR="0" marT="0" marB="0" anchor="ctr"/>
                </a:tc>
                <a:tc>
                  <a:txBody>
                    <a:bodyPr/>
                    <a:lstStyle/>
                    <a:p>
                      <a:pPr>
                        <a:lnSpc>
                          <a:spcPct val="107000"/>
                        </a:lnSpc>
                        <a:spcAft>
                          <a:spcPts val="800"/>
                        </a:spcAft>
                      </a:pPr>
                      <a:r>
                        <a:rPr lang="ru-RU" sz="1100" dirty="0">
                          <a:latin typeface="Calibri"/>
                          <a:ea typeface="Calibri"/>
                          <a:cs typeface="Times New Roman"/>
                        </a:rPr>
                        <a:t> </a:t>
                      </a:r>
                    </a:p>
                  </a:txBody>
                  <a:tcPr marL="0" marR="0" marT="0" marB="0" anchor="ctr"/>
                </a:tc>
                <a:extLst>
                  <a:ext uri="{0D108BD9-81ED-4DB2-BD59-A6C34878D82A}">
                    <a16:rowId xmlns:a16="http://schemas.microsoft.com/office/drawing/2014/main" val="10002"/>
                  </a:ext>
                </a:extLst>
              </a:tr>
              <a:tr h="117124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71755" marR="71755">
                        <a:lnSpc>
                          <a:spcPct val="107000"/>
                        </a:lnSpc>
                        <a:spcAft>
                          <a:spcPts val="0"/>
                        </a:spcAft>
                      </a:pPr>
                      <a:r>
                        <a:rPr lang="ru-RU" sz="800" dirty="0">
                          <a:latin typeface="Times New Roman"/>
                          <a:ea typeface="Calibri"/>
                          <a:cs typeface="Times New Roman"/>
                        </a:rPr>
                        <a:t>Звукопроизношение</a:t>
                      </a:r>
                      <a:endParaRPr lang="ru-RU" sz="1100" dirty="0">
                        <a:latin typeface="Calibri"/>
                        <a:ea typeface="Calibri"/>
                        <a:cs typeface="Times New Roman"/>
                      </a:endParaRPr>
                    </a:p>
                  </a:txBody>
                  <a:tcPr marL="68580" marR="68580" marT="0" marB="0" vert="vert270"/>
                </a:tc>
                <a:tc>
                  <a:txBody>
                    <a:bodyPr/>
                    <a:lstStyle/>
                    <a:p>
                      <a:pPr marL="71755" marR="71755">
                        <a:lnSpc>
                          <a:spcPct val="107000"/>
                        </a:lnSpc>
                        <a:spcAft>
                          <a:spcPts val="0"/>
                        </a:spcAft>
                      </a:pPr>
                      <a:r>
                        <a:rPr lang="ru-RU" sz="800" dirty="0">
                          <a:latin typeface="Times New Roman"/>
                          <a:ea typeface="Calibri"/>
                          <a:cs typeface="Times New Roman"/>
                        </a:rPr>
                        <a:t>Фонематическое </a:t>
                      </a:r>
                      <a:r>
                        <a:rPr lang="ru-RU" sz="800" dirty="0" err="1">
                          <a:latin typeface="Times New Roman"/>
                          <a:ea typeface="Calibri"/>
                          <a:cs typeface="Times New Roman"/>
                        </a:rPr>
                        <a:t>воспр</a:t>
                      </a:r>
                      <a:r>
                        <a:rPr lang="ru-RU" sz="800" dirty="0">
                          <a:latin typeface="Times New Roman"/>
                          <a:ea typeface="Calibri"/>
                          <a:cs typeface="Times New Roman"/>
                        </a:rPr>
                        <a:t>.</a:t>
                      </a:r>
                      <a:endParaRPr lang="ru-RU" sz="1100" dirty="0">
                        <a:latin typeface="Calibri"/>
                        <a:ea typeface="Calibri"/>
                        <a:cs typeface="Times New Roman"/>
                      </a:endParaRPr>
                    </a:p>
                  </a:txBody>
                  <a:tcPr marL="68580" marR="68580" marT="0" marB="0" vert="vert270"/>
                </a:tc>
                <a:tc>
                  <a:txBody>
                    <a:bodyPr/>
                    <a:lstStyle/>
                    <a:p>
                      <a:pPr marL="71755" marR="71755">
                        <a:lnSpc>
                          <a:spcPct val="107000"/>
                        </a:lnSpc>
                        <a:spcAft>
                          <a:spcPts val="0"/>
                        </a:spcAft>
                      </a:pPr>
                      <a:r>
                        <a:rPr lang="ru-RU" sz="800" dirty="0">
                          <a:latin typeface="Times New Roman"/>
                          <a:ea typeface="Calibri"/>
                          <a:cs typeface="Times New Roman"/>
                        </a:rPr>
                        <a:t>Звуковой </a:t>
                      </a:r>
                      <a:r>
                        <a:rPr lang="ru-RU" sz="800" dirty="0" err="1">
                          <a:latin typeface="Times New Roman"/>
                          <a:ea typeface="Calibri"/>
                          <a:cs typeface="Times New Roman"/>
                        </a:rPr>
                        <a:t>анал</a:t>
                      </a:r>
                      <a:r>
                        <a:rPr lang="ru-RU" sz="800" dirty="0">
                          <a:latin typeface="Times New Roman"/>
                          <a:ea typeface="Calibri"/>
                          <a:cs typeface="Times New Roman"/>
                        </a:rPr>
                        <a:t>. и синтез</a:t>
                      </a:r>
                      <a:endParaRPr lang="ru-RU" sz="1100" dirty="0">
                        <a:latin typeface="Calibri"/>
                        <a:ea typeface="Calibri"/>
                        <a:cs typeface="Times New Roman"/>
                      </a:endParaRPr>
                    </a:p>
                  </a:txBody>
                  <a:tcPr marL="68580" marR="68580" marT="0" marB="0" vert="vert270"/>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pPr>
                        <a:lnSpc>
                          <a:spcPct val="107000"/>
                        </a:lnSpc>
                        <a:spcAft>
                          <a:spcPts val="800"/>
                        </a:spcAft>
                      </a:pPr>
                      <a:endParaRPr lang="ru-RU" sz="1100">
                        <a:latin typeface="Calibri"/>
                        <a:ea typeface="Calibri"/>
                        <a:cs typeface="Times New Roman"/>
                      </a:endParaRPr>
                    </a:p>
                  </a:txBody>
                  <a:tcPr marL="0" marR="0" marT="0" marB="0" anchor="ctr"/>
                </a:tc>
                <a:tc>
                  <a:txBody>
                    <a:bodyPr/>
                    <a:lstStyle/>
                    <a:p>
                      <a:pPr>
                        <a:lnSpc>
                          <a:spcPct val="107000"/>
                        </a:lnSpc>
                        <a:spcAft>
                          <a:spcPts val="800"/>
                        </a:spcAft>
                      </a:pPr>
                      <a:r>
                        <a:rPr lang="ru-RU" sz="1100">
                          <a:latin typeface="Calibri"/>
                          <a:ea typeface="Calibri"/>
                          <a:cs typeface="Times New Roman"/>
                        </a:rPr>
                        <a:t> </a:t>
                      </a:r>
                    </a:p>
                  </a:txBody>
                  <a:tcPr marL="0" marR="0" marT="0" marB="0" anchor="ctr"/>
                </a:tc>
                <a:extLst>
                  <a:ext uri="{0D108BD9-81ED-4DB2-BD59-A6C34878D82A}">
                    <a16:rowId xmlns:a16="http://schemas.microsoft.com/office/drawing/2014/main" val="10003"/>
                  </a:ext>
                </a:extLst>
              </a:tr>
              <a:tr h="370827">
                <a:tc>
                  <a:txBody>
                    <a:bodyPr/>
                    <a:lstStyle/>
                    <a:p>
                      <a:pPr>
                        <a:lnSpc>
                          <a:spcPct val="107000"/>
                        </a:lnSpc>
                        <a:spcAft>
                          <a:spcPts val="0"/>
                        </a:spcAft>
                      </a:pPr>
                      <a:endParaRPr lang="ru-RU" sz="1400">
                        <a:latin typeface="Times New Roman"/>
                        <a:ea typeface="Calibri"/>
                        <a:cs typeface="Times New Roman"/>
                      </a:endParaRPr>
                    </a:p>
                  </a:txBody>
                  <a:tcPr marL="68580" marR="68580" marT="0" marB="0"/>
                </a:tc>
                <a:tc>
                  <a:txBody>
                    <a:bodyPr/>
                    <a:lstStyle/>
                    <a:p>
                      <a:pPr>
                        <a:lnSpc>
                          <a:spcPct val="107000"/>
                        </a:lnSpc>
                        <a:spcAft>
                          <a:spcPts val="0"/>
                        </a:spcAft>
                      </a:pPr>
                      <a:endParaRPr lang="ru-RU" sz="1400">
                        <a:latin typeface="Times New Roman"/>
                        <a:ea typeface="Calibri"/>
                        <a:cs typeface="Times New Roman"/>
                      </a:endParaRPr>
                    </a:p>
                  </a:txBody>
                  <a:tcPr marL="68580" marR="68580" marT="0" marB="0"/>
                </a:tc>
                <a:tc>
                  <a:txBody>
                    <a:bodyPr/>
                    <a:lstStyle/>
                    <a:p>
                      <a:pPr>
                        <a:lnSpc>
                          <a:spcPct val="107000"/>
                        </a:lnSpc>
                        <a:spcAft>
                          <a:spcPts val="0"/>
                        </a:spcAft>
                      </a:pPr>
                      <a:endParaRPr lang="ru-RU" sz="1400">
                        <a:latin typeface="Times New Roman"/>
                        <a:ea typeface="Calibri"/>
                        <a:cs typeface="Times New Roman"/>
                      </a:endParaRPr>
                    </a:p>
                  </a:txBody>
                  <a:tcPr marL="68580" marR="68580" marT="0" marB="0"/>
                </a:tc>
                <a:tc>
                  <a:txBody>
                    <a:bodyPr/>
                    <a:lstStyle/>
                    <a:p>
                      <a:pPr>
                        <a:lnSpc>
                          <a:spcPct val="107000"/>
                        </a:lnSpc>
                        <a:spcAft>
                          <a:spcPts val="0"/>
                        </a:spcAft>
                      </a:pPr>
                      <a:endParaRPr lang="ru-RU" sz="1400">
                        <a:latin typeface="Times New Roman"/>
                        <a:ea typeface="Calibri"/>
                        <a:cs typeface="Times New Roman"/>
                      </a:endParaRPr>
                    </a:p>
                  </a:txBody>
                  <a:tcPr marL="68580" marR="68580" marT="0" marB="0"/>
                </a:tc>
                <a:tc>
                  <a:txBody>
                    <a:bodyPr/>
                    <a:lstStyle/>
                    <a:p>
                      <a:pPr>
                        <a:lnSpc>
                          <a:spcPct val="107000"/>
                        </a:lnSpc>
                        <a:spcAft>
                          <a:spcPts val="0"/>
                        </a:spcAft>
                      </a:pPr>
                      <a:endParaRPr lang="ru-RU" sz="1400">
                        <a:latin typeface="Times New Roman"/>
                        <a:ea typeface="Calibri"/>
                        <a:cs typeface="Times New Roman"/>
                      </a:endParaRPr>
                    </a:p>
                  </a:txBody>
                  <a:tcPr marL="68580" marR="68580" marT="0" marB="0"/>
                </a:tc>
                <a:tc>
                  <a:txBody>
                    <a:bodyPr/>
                    <a:lstStyle/>
                    <a:p>
                      <a:pPr>
                        <a:lnSpc>
                          <a:spcPct val="107000"/>
                        </a:lnSpc>
                        <a:spcAft>
                          <a:spcPts val="0"/>
                        </a:spcAft>
                      </a:pPr>
                      <a:endParaRPr lang="ru-RU" sz="1400">
                        <a:latin typeface="Times New Roman"/>
                        <a:ea typeface="Calibri"/>
                        <a:cs typeface="Times New Roman"/>
                      </a:endParaRPr>
                    </a:p>
                  </a:txBody>
                  <a:tcPr marL="68580" marR="68580" marT="0" marB="0"/>
                </a:tc>
                <a:tc>
                  <a:txBody>
                    <a:bodyPr/>
                    <a:lstStyle/>
                    <a:p>
                      <a:pPr>
                        <a:lnSpc>
                          <a:spcPct val="107000"/>
                        </a:lnSpc>
                        <a:spcAft>
                          <a:spcPts val="0"/>
                        </a:spcAft>
                      </a:pPr>
                      <a:endParaRPr lang="ru-RU" sz="1400">
                        <a:latin typeface="Times New Roman"/>
                        <a:ea typeface="Calibri"/>
                        <a:cs typeface="Times New Roman"/>
                      </a:endParaRPr>
                    </a:p>
                  </a:txBody>
                  <a:tcPr marL="68580" marR="68580" marT="0" marB="0"/>
                </a:tc>
                <a:tc>
                  <a:txBody>
                    <a:bodyPr/>
                    <a:lstStyle/>
                    <a:p>
                      <a:pPr>
                        <a:lnSpc>
                          <a:spcPct val="107000"/>
                        </a:lnSpc>
                        <a:spcAft>
                          <a:spcPts val="0"/>
                        </a:spcAft>
                      </a:pPr>
                      <a:endParaRPr lang="ru-RU" sz="1400">
                        <a:latin typeface="Times New Roman"/>
                        <a:ea typeface="Calibri"/>
                        <a:cs typeface="Times New Roman"/>
                      </a:endParaRPr>
                    </a:p>
                  </a:txBody>
                  <a:tcPr marL="68580" marR="68580" marT="0" marB="0"/>
                </a:tc>
                <a:tc>
                  <a:txBody>
                    <a:bodyPr/>
                    <a:lstStyle/>
                    <a:p>
                      <a:pPr>
                        <a:lnSpc>
                          <a:spcPct val="107000"/>
                        </a:lnSpc>
                        <a:spcAft>
                          <a:spcPts val="0"/>
                        </a:spcAft>
                      </a:pPr>
                      <a:endParaRPr lang="ru-RU" sz="1400">
                        <a:latin typeface="Times New Roman"/>
                        <a:ea typeface="Calibri"/>
                        <a:cs typeface="Times New Roman"/>
                      </a:endParaRPr>
                    </a:p>
                  </a:txBody>
                  <a:tcPr marL="68580" marR="68580" marT="0" marB="0"/>
                </a:tc>
                <a:tc>
                  <a:txBody>
                    <a:bodyPr/>
                    <a:lstStyle/>
                    <a:p>
                      <a:pPr>
                        <a:lnSpc>
                          <a:spcPct val="107000"/>
                        </a:lnSpc>
                        <a:spcAft>
                          <a:spcPts val="0"/>
                        </a:spcAft>
                      </a:pPr>
                      <a:endParaRPr lang="ru-RU" sz="1400">
                        <a:latin typeface="Times New Roman"/>
                        <a:ea typeface="Calibri"/>
                        <a:cs typeface="Times New Roman"/>
                      </a:endParaRPr>
                    </a:p>
                  </a:txBody>
                  <a:tcPr marL="68580" marR="68580" marT="0" marB="0"/>
                </a:tc>
                <a:tc>
                  <a:txBody>
                    <a:bodyPr/>
                    <a:lstStyle/>
                    <a:p>
                      <a:pPr>
                        <a:lnSpc>
                          <a:spcPct val="107000"/>
                        </a:lnSpc>
                        <a:spcAft>
                          <a:spcPts val="0"/>
                        </a:spcAft>
                      </a:pPr>
                      <a:endParaRPr lang="ru-RU" sz="1400">
                        <a:latin typeface="Times New Roman"/>
                        <a:ea typeface="Calibri"/>
                        <a:cs typeface="Times New Roman"/>
                      </a:endParaRPr>
                    </a:p>
                  </a:txBody>
                  <a:tcPr marL="68580" marR="68580" marT="0" marB="0"/>
                </a:tc>
                <a:tc>
                  <a:txBody>
                    <a:bodyPr/>
                    <a:lstStyle/>
                    <a:p>
                      <a:pPr>
                        <a:lnSpc>
                          <a:spcPct val="107000"/>
                        </a:lnSpc>
                        <a:spcAft>
                          <a:spcPts val="0"/>
                        </a:spcAft>
                      </a:pPr>
                      <a:endParaRPr lang="ru-RU" sz="1100">
                        <a:latin typeface="Times New Roman"/>
                        <a:ea typeface="Calibri"/>
                        <a:cs typeface="Times New Roman"/>
                      </a:endParaRPr>
                    </a:p>
                  </a:txBody>
                  <a:tcPr marL="68580" marR="68580" marT="0" marB="0"/>
                </a:tc>
                <a:tc>
                  <a:txBody>
                    <a:bodyPr/>
                    <a:lstStyle/>
                    <a:p>
                      <a:pPr>
                        <a:lnSpc>
                          <a:spcPct val="107000"/>
                        </a:lnSpc>
                        <a:spcAft>
                          <a:spcPts val="0"/>
                        </a:spcAft>
                      </a:pPr>
                      <a:endParaRPr lang="ru-RU" sz="1100" dirty="0">
                        <a:latin typeface="Times New Roman"/>
                        <a:ea typeface="Calibri"/>
                        <a:cs typeface="Times New Roman"/>
                      </a:endParaRPr>
                    </a:p>
                  </a:txBody>
                  <a:tcPr marL="68580" marR="68580" marT="0" marB="0"/>
                </a:tc>
                <a:tc>
                  <a:txBody>
                    <a:bodyPr/>
                    <a:lstStyle/>
                    <a:p>
                      <a:pPr>
                        <a:lnSpc>
                          <a:spcPct val="107000"/>
                        </a:lnSpc>
                        <a:spcAft>
                          <a:spcPts val="0"/>
                        </a:spcAft>
                      </a:pPr>
                      <a:endParaRPr lang="ru-RU" sz="1100">
                        <a:latin typeface="Times New Roman"/>
                        <a:ea typeface="Calibri"/>
                        <a:cs typeface="Times New Roman"/>
                      </a:endParaRPr>
                    </a:p>
                  </a:txBody>
                  <a:tcPr marL="68580" marR="68580" marT="0" marB="0"/>
                </a:tc>
                <a:tc>
                  <a:txBody>
                    <a:bodyPr/>
                    <a:lstStyle/>
                    <a:p>
                      <a:pPr>
                        <a:lnSpc>
                          <a:spcPct val="107000"/>
                        </a:lnSpc>
                        <a:spcAft>
                          <a:spcPts val="0"/>
                        </a:spcAft>
                      </a:pPr>
                      <a:endParaRPr lang="ru-RU" sz="1100">
                        <a:latin typeface="Times New Roman"/>
                        <a:ea typeface="Calibri"/>
                        <a:cs typeface="Times New Roman"/>
                      </a:endParaRPr>
                    </a:p>
                  </a:txBody>
                  <a:tcPr marL="68580" marR="68580" marT="0" marB="0"/>
                </a:tc>
                <a:tc>
                  <a:txBody>
                    <a:bodyPr/>
                    <a:lstStyle/>
                    <a:p>
                      <a:pPr>
                        <a:lnSpc>
                          <a:spcPct val="107000"/>
                        </a:lnSpc>
                        <a:spcAft>
                          <a:spcPts val="0"/>
                        </a:spcAft>
                      </a:pPr>
                      <a:endParaRPr lang="ru-RU" sz="1100" dirty="0">
                        <a:latin typeface="Times New Roman"/>
                        <a:ea typeface="Calibri"/>
                        <a:cs typeface="Times New Roman"/>
                      </a:endParaRPr>
                    </a:p>
                  </a:txBody>
                  <a:tcPr marL="68580" marR="68580" marT="0" marB="0"/>
                </a:tc>
                <a:tc>
                  <a:txBody>
                    <a:bodyPr/>
                    <a:lstStyle/>
                    <a:p>
                      <a:pPr>
                        <a:lnSpc>
                          <a:spcPct val="107000"/>
                        </a:lnSpc>
                        <a:spcAft>
                          <a:spcPts val="0"/>
                        </a:spcAft>
                      </a:pPr>
                      <a:endParaRPr lang="ru-RU" sz="1100" dirty="0">
                        <a:latin typeface="Times New Roman"/>
                        <a:ea typeface="Calibri"/>
                        <a:cs typeface="Times New Roman"/>
                      </a:endParaRPr>
                    </a:p>
                  </a:txBody>
                  <a:tcPr marL="68580" marR="68580" marT="0" marB="0"/>
                </a:tc>
                <a:tc>
                  <a:txBody>
                    <a:bodyPr/>
                    <a:lstStyle/>
                    <a:p>
                      <a:pPr>
                        <a:lnSpc>
                          <a:spcPct val="107000"/>
                        </a:lnSpc>
                        <a:spcAft>
                          <a:spcPts val="0"/>
                        </a:spcAft>
                      </a:pPr>
                      <a:endParaRPr lang="ru-RU" sz="1100" dirty="0">
                        <a:latin typeface="Times New Roman"/>
                        <a:ea typeface="Calibri"/>
                        <a:cs typeface="Times New Roman"/>
                      </a:endParaRPr>
                    </a:p>
                  </a:txBody>
                  <a:tcPr marL="68580" marR="68580" marT="0" marB="0"/>
                </a:tc>
                <a:tc>
                  <a:txBody>
                    <a:bodyPr/>
                    <a:lstStyle/>
                    <a:p>
                      <a:pPr>
                        <a:lnSpc>
                          <a:spcPct val="107000"/>
                        </a:lnSpc>
                        <a:spcAft>
                          <a:spcPts val="0"/>
                        </a:spcAft>
                      </a:pPr>
                      <a:endParaRPr lang="ru-RU" sz="1100" dirty="0">
                        <a:latin typeface="Times New Roman"/>
                        <a:ea typeface="Calibri"/>
                        <a:cs typeface="Times New Roman"/>
                      </a:endParaRPr>
                    </a:p>
                  </a:txBody>
                  <a:tcPr marL="68580" marR="68580" marT="0" marB="0"/>
                </a:tc>
                <a:tc>
                  <a:txBody>
                    <a:bodyPr/>
                    <a:lstStyle/>
                    <a:p>
                      <a:pPr>
                        <a:lnSpc>
                          <a:spcPct val="107000"/>
                        </a:lnSpc>
                        <a:spcAft>
                          <a:spcPts val="0"/>
                        </a:spcAft>
                      </a:pPr>
                      <a:endParaRPr lang="ru-RU" sz="1100" dirty="0">
                        <a:latin typeface="Times New Roman"/>
                        <a:ea typeface="Calibri"/>
                        <a:cs typeface="Times New Roman"/>
                      </a:endParaRPr>
                    </a:p>
                  </a:txBody>
                  <a:tcPr marL="68580" marR="68580" marT="0" marB="0"/>
                </a:tc>
                <a:tc>
                  <a:txBody>
                    <a:bodyPr/>
                    <a:lstStyle/>
                    <a:p>
                      <a:pPr>
                        <a:lnSpc>
                          <a:spcPct val="107000"/>
                        </a:lnSpc>
                        <a:spcAft>
                          <a:spcPts val="0"/>
                        </a:spcAft>
                      </a:pPr>
                      <a:endParaRPr lang="ru-RU" sz="1100" dirty="0">
                        <a:latin typeface="Times New Roman"/>
                        <a:ea typeface="Calibri"/>
                        <a:cs typeface="Times New Roman"/>
                      </a:endParaRPr>
                    </a:p>
                  </a:txBody>
                  <a:tcPr marL="68580" marR="68580" marT="0" marB="0"/>
                </a:tc>
                <a:tc gridSpan="2">
                  <a:txBody>
                    <a:bodyPr/>
                    <a:lstStyle/>
                    <a:p>
                      <a:pPr>
                        <a:lnSpc>
                          <a:spcPct val="107000"/>
                        </a:lnSpc>
                        <a:spcAft>
                          <a:spcPts val="0"/>
                        </a:spcAft>
                      </a:pPr>
                      <a:endParaRPr lang="ru-RU" sz="1100" dirty="0">
                        <a:latin typeface="Times New Roman"/>
                        <a:ea typeface="Calibri"/>
                        <a:cs typeface="Times New Roman"/>
                      </a:endParaRPr>
                    </a:p>
                  </a:txBody>
                  <a:tcPr marL="68580" marR="68580" marT="0" marB="0"/>
                </a:tc>
                <a:tc hMerge="1">
                  <a:txBody>
                    <a:bodyPr/>
                    <a:lstStyle/>
                    <a:p>
                      <a:pPr>
                        <a:lnSpc>
                          <a:spcPct val="107000"/>
                        </a:lnSpc>
                        <a:spcAft>
                          <a:spcPts val="800"/>
                        </a:spcAft>
                      </a:pPr>
                      <a:endParaRPr lang="ru-RU" sz="1100" dirty="0">
                        <a:latin typeface="Calibri"/>
                        <a:ea typeface="Calibri"/>
                        <a:cs typeface="Times New Roman"/>
                      </a:endParaRPr>
                    </a:p>
                  </a:txBody>
                  <a:tcPr marL="0" marR="0" marT="0" marB="0" anchor="ctr"/>
                </a:tc>
                <a:tc>
                  <a:txBody>
                    <a:bodyPr/>
                    <a:lstStyle/>
                    <a:p>
                      <a:pPr>
                        <a:lnSpc>
                          <a:spcPct val="107000"/>
                        </a:lnSpc>
                        <a:spcAft>
                          <a:spcPts val="800"/>
                        </a:spcAft>
                      </a:pPr>
                      <a:r>
                        <a:rPr lang="ru-RU" sz="1100" dirty="0">
                          <a:latin typeface="Calibri"/>
                          <a:ea typeface="Calibri"/>
                          <a:cs typeface="Times New Roman"/>
                        </a:rPr>
                        <a:t> </a:t>
                      </a:r>
                    </a:p>
                  </a:txBody>
                  <a:tcPr marL="0" marR="0" marT="0" marB="0" anchor="ctr"/>
                </a:tc>
                <a:extLst>
                  <a:ext uri="{0D108BD9-81ED-4DB2-BD59-A6C34878D82A}">
                    <a16:rowId xmlns:a16="http://schemas.microsoft.com/office/drawing/2014/main" val="10004"/>
                  </a:ext>
                </a:extLst>
              </a:tr>
            </a:tbl>
          </a:graphicData>
        </a:graphic>
      </p:graphicFrame>
      <p:sp>
        <p:nvSpPr>
          <p:cNvPr id="7" name="Прямоугольник 6">
            <a:extLst>
              <a:ext uri="{FF2B5EF4-FFF2-40B4-BE49-F238E27FC236}">
                <a16:creationId xmlns:a16="http://schemas.microsoft.com/office/drawing/2014/main" id="{32935AC9-CC09-4574-AD75-CE55718D0ECC}"/>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ru-RU" dirty="0">
                <a:solidFill>
                  <a:prstClr val="white"/>
                </a:solidFill>
                <a:latin typeface="Calibri"/>
              </a:rPr>
              <a:t>ФОРМЫ ПРЕДОСТАВЛЕНИЯ РЕЗУЛЬТАТОВ</a:t>
            </a:r>
          </a:p>
        </p:txBody>
      </p:sp>
      <p:sp>
        <p:nvSpPr>
          <p:cNvPr id="8" name="Прямоугольник 7">
            <a:extLst>
              <a:ext uri="{FF2B5EF4-FFF2-40B4-BE49-F238E27FC236}">
                <a16:creationId xmlns:a16="http://schemas.microsoft.com/office/drawing/2014/main" id="{40CC3427-6195-405B-B10F-192926C2CA14}"/>
              </a:ext>
            </a:extLst>
          </p:cNvPr>
          <p:cNvSpPr/>
          <p:nvPr/>
        </p:nvSpPr>
        <p:spPr>
          <a:xfrm>
            <a:off x="0" y="6719444"/>
            <a:ext cx="12192000" cy="103632"/>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Tree>
    <p:extLst>
      <p:ext uri="{BB962C8B-B14F-4D97-AF65-F5344CB8AC3E}">
        <p14:creationId xmlns:p14="http://schemas.microsoft.com/office/powerpoint/2010/main" val="3210659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435962" y="472680"/>
            <a:ext cx="5627077"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hangingPunct="1">
              <a:defRPr/>
            </a:pPr>
            <a:r>
              <a:rPr lang="ru-RU" sz="2800" b="1" dirty="0">
                <a:solidFill>
                  <a:schemeClr val="bg1"/>
                </a:solidFill>
                <a:latin typeface="Constantia" pitchFamily="18" charset="0"/>
              </a:rPr>
              <a:t>СИСТЕМА комплексной помощи</a:t>
            </a:r>
          </a:p>
        </p:txBody>
      </p:sp>
      <p:grpSp>
        <p:nvGrpSpPr>
          <p:cNvPr id="20" name="Группа 19"/>
          <p:cNvGrpSpPr/>
          <p:nvPr/>
        </p:nvGrpSpPr>
        <p:grpSpPr>
          <a:xfrm>
            <a:off x="3102180" y="2746017"/>
            <a:ext cx="8938670" cy="1838358"/>
            <a:chOff x="3370395" y="1345497"/>
            <a:chExt cx="8938670" cy="1838358"/>
          </a:xfrm>
        </p:grpSpPr>
        <p:sp>
          <p:nvSpPr>
            <p:cNvPr id="5" name="Прямоугольник 4"/>
            <p:cNvSpPr/>
            <p:nvPr/>
          </p:nvSpPr>
          <p:spPr>
            <a:xfrm>
              <a:off x="3370395" y="2352858"/>
              <a:ext cx="430530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hangingPunct="1">
                <a:defRPr/>
              </a:pPr>
              <a:r>
                <a:rPr lang="ru-RU" sz="2400" b="1" dirty="0">
                  <a:latin typeface="Constantia" pitchFamily="18" charset="0"/>
                </a:rPr>
                <a:t>Психолого-педагогическая служба сопровождения</a:t>
              </a:r>
            </a:p>
          </p:txBody>
        </p:sp>
        <p:sp>
          <p:nvSpPr>
            <p:cNvPr id="6" name="Прямоугольник 5"/>
            <p:cNvSpPr/>
            <p:nvPr/>
          </p:nvSpPr>
          <p:spPr>
            <a:xfrm>
              <a:off x="7975191" y="1345497"/>
              <a:ext cx="4333874"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hangingPunct="1">
                <a:defRPr/>
              </a:pPr>
              <a:r>
                <a:rPr lang="ru-RU" sz="2400" b="1" dirty="0">
                  <a:latin typeface="Constantia" pitchFamily="18" charset="0"/>
                </a:rPr>
                <a:t>Психолого-педагогический консилиум</a:t>
              </a:r>
            </a:p>
          </p:txBody>
        </p:sp>
      </p:grpSp>
      <p:sp>
        <p:nvSpPr>
          <p:cNvPr id="22535" name="TextBox 8"/>
          <p:cNvSpPr txBox="1">
            <a:spLocks noChangeArrowheads="1"/>
          </p:cNvSpPr>
          <p:nvPr/>
        </p:nvSpPr>
        <p:spPr bwMode="auto">
          <a:xfrm>
            <a:off x="1863480" y="4605069"/>
            <a:ext cx="5388685" cy="22467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ru-RU" altLang="ru-RU" sz="2000" b="1" dirty="0">
                <a:latin typeface="Constantia" panose="02030602050306030303" pitchFamily="18" charset="0"/>
              </a:rPr>
              <a:t>Обеспечение специальных образовательных условий</a:t>
            </a:r>
          </a:p>
          <a:p>
            <a:pPr eaLnBrk="1" hangingPunct="1">
              <a:buFont typeface="Arial" panose="020B0604020202020204" pitchFamily="34" charset="0"/>
              <a:buChar char="•"/>
            </a:pPr>
            <a:r>
              <a:rPr lang="ru-RU" altLang="ru-RU" sz="2000" b="1" dirty="0">
                <a:latin typeface="Constantia" panose="02030602050306030303" pitchFamily="18" charset="0"/>
              </a:rPr>
              <a:t>Предоставление коррекционно-развивающих и компенсирующих занятий</a:t>
            </a:r>
          </a:p>
          <a:p>
            <a:pPr eaLnBrk="1" hangingPunct="1">
              <a:buFont typeface="Arial" panose="020B0604020202020204" pitchFamily="34" charset="0"/>
              <a:buChar char="•"/>
            </a:pPr>
            <a:r>
              <a:rPr lang="ru-RU" altLang="ru-RU" sz="2000" b="1" dirty="0">
                <a:latin typeface="Constantia" panose="02030602050306030303" pitchFamily="18" charset="0"/>
              </a:rPr>
              <a:t>Сопровождение образовательного процесса</a:t>
            </a:r>
            <a:endParaRPr lang="ru-RU" altLang="ru-RU" sz="2000" b="1" dirty="0">
              <a:latin typeface="Calibri" panose="020F0502020204030204" pitchFamily="34" charset="0"/>
            </a:endParaRPr>
          </a:p>
        </p:txBody>
      </p:sp>
      <p:sp>
        <p:nvSpPr>
          <p:cNvPr id="10" name="TextBox 9"/>
          <p:cNvSpPr txBox="1"/>
          <p:nvPr/>
        </p:nvSpPr>
        <p:spPr>
          <a:xfrm>
            <a:off x="7554351" y="3962115"/>
            <a:ext cx="4508688" cy="2554545"/>
          </a:xfrm>
          <a:prstGeom prst="rect">
            <a:avLst/>
          </a:prstGeom>
          <a:noFill/>
          <a:ln>
            <a:solidFill>
              <a:srgbClr val="002060"/>
            </a:solidFill>
          </a:ln>
        </p:spPr>
        <p:txBody>
          <a:bodyPr wrap="square">
            <a:spAutoFit/>
          </a:bodyPr>
          <a:lstStyle/>
          <a:p>
            <a:pPr marL="285750" indent="-285750">
              <a:buFont typeface="Arial" panose="020B0604020202020204" pitchFamily="34" charset="0"/>
              <a:buChar char="•"/>
              <a:defRPr/>
            </a:pPr>
            <a:r>
              <a:rPr lang="ru-RU" sz="2000" b="1" dirty="0">
                <a:latin typeface="Constantia" pitchFamily="18" charset="0"/>
                <a:cs typeface="Arial" charset="0"/>
              </a:rPr>
              <a:t>Определение индивидуальных особенностей ребенка</a:t>
            </a:r>
          </a:p>
          <a:p>
            <a:pPr marL="285750" indent="-285750">
              <a:buFont typeface="Arial" panose="020B0604020202020204" pitchFamily="34" charset="0"/>
              <a:buChar char="•"/>
              <a:defRPr/>
            </a:pPr>
            <a:r>
              <a:rPr lang="ru-RU" sz="2000" b="1" dirty="0">
                <a:latin typeface="Constantia" pitchFamily="18" charset="0"/>
                <a:cs typeface="Arial" charset="0"/>
              </a:rPr>
              <a:t>Мониторинг  развития обучающихся</a:t>
            </a:r>
          </a:p>
          <a:p>
            <a:pPr marL="285750" indent="-285750">
              <a:buFont typeface="Arial" panose="020B0604020202020204" pitchFamily="34" charset="0"/>
              <a:buChar char="•"/>
              <a:defRPr/>
            </a:pPr>
            <a:r>
              <a:rPr lang="ru-RU" sz="2000" b="1" dirty="0">
                <a:latin typeface="Constantia" pitchFamily="18" charset="0"/>
                <a:cs typeface="Arial" charset="0"/>
              </a:rPr>
              <a:t>Определение траектории индивидуального развития ребенка совместно с педагогами</a:t>
            </a:r>
          </a:p>
        </p:txBody>
      </p:sp>
      <p:cxnSp>
        <p:nvCxnSpPr>
          <p:cNvPr id="3" name="Прямая со стрелкой 2"/>
          <p:cNvCxnSpPr>
            <a:stCxn id="4" idx="2"/>
            <a:endCxn id="5" idx="0"/>
          </p:cNvCxnSpPr>
          <p:nvPr/>
        </p:nvCxnSpPr>
        <p:spPr>
          <a:xfrm flipH="1">
            <a:off x="5254830" y="1426787"/>
            <a:ext cx="3994671" cy="232659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4" idx="2"/>
            <a:endCxn id="6" idx="0"/>
          </p:cNvCxnSpPr>
          <p:nvPr/>
        </p:nvCxnSpPr>
        <p:spPr>
          <a:xfrm>
            <a:off x="9249501" y="1426787"/>
            <a:ext cx="624412" cy="131923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25" name="Рисунок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0487" y="1097074"/>
            <a:ext cx="2264456" cy="1506139"/>
          </a:xfrm>
          <a:prstGeom prst="rect">
            <a:avLst/>
          </a:prstGeom>
        </p:spPr>
      </p:pic>
      <p:grpSp>
        <p:nvGrpSpPr>
          <p:cNvPr id="31" name="Группа 30"/>
          <p:cNvGrpSpPr/>
          <p:nvPr/>
        </p:nvGrpSpPr>
        <p:grpSpPr>
          <a:xfrm>
            <a:off x="97715" y="157750"/>
            <a:ext cx="4587610" cy="967666"/>
            <a:chOff x="3348" y="50980"/>
            <a:chExt cx="4587610" cy="1086999"/>
          </a:xfrm>
        </p:grpSpPr>
        <p:sp>
          <p:nvSpPr>
            <p:cNvPr id="32" name="Прямоугольник: скругленные углы 31"/>
            <p:cNvSpPr/>
            <p:nvPr/>
          </p:nvSpPr>
          <p:spPr>
            <a:xfrm>
              <a:off x="3348" y="50980"/>
              <a:ext cx="4587610" cy="10869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Прямоугольник: скругленные углы 4"/>
            <p:cNvSpPr txBox="1"/>
            <p:nvPr/>
          </p:nvSpPr>
          <p:spPr>
            <a:xfrm>
              <a:off x="35185" y="82817"/>
              <a:ext cx="4375142" cy="10233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1074738">
                <a:lnSpc>
                  <a:spcPct val="90000"/>
                </a:lnSpc>
                <a:spcBef>
                  <a:spcPct val="0"/>
                </a:spcBef>
                <a:spcAft>
                  <a:spcPct val="35000"/>
                </a:spcAft>
                <a:buNone/>
              </a:pPr>
              <a:r>
                <a:rPr lang="ru-RU" sz="1800" b="1" kern="1200" dirty="0"/>
                <a:t>Предоставление непрерывной комплексной помощи детям с особыми образовательными потребностями</a:t>
              </a:r>
            </a:p>
          </p:txBody>
        </p:sp>
      </p:grpSp>
      <p:grpSp>
        <p:nvGrpSpPr>
          <p:cNvPr id="38" name="Группа 37"/>
          <p:cNvGrpSpPr/>
          <p:nvPr/>
        </p:nvGrpSpPr>
        <p:grpSpPr>
          <a:xfrm>
            <a:off x="39750" y="1234215"/>
            <a:ext cx="4717163" cy="1268894"/>
            <a:chOff x="289487" y="1093326"/>
            <a:chExt cx="4588201" cy="1096763"/>
          </a:xfrm>
        </p:grpSpPr>
        <p:sp>
          <p:nvSpPr>
            <p:cNvPr id="39" name="Прямоугольник: скругленные углы 38"/>
            <p:cNvSpPr/>
            <p:nvPr/>
          </p:nvSpPr>
          <p:spPr>
            <a:xfrm>
              <a:off x="289487" y="1093326"/>
              <a:ext cx="4588201" cy="109676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Прямоугольник: скругленные углы 4"/>
            <p:cNvSpPr txBox="1"/>
            <p:nvPr/>
          </p:nvSpPr>
          <p:spPr>
            <a:xfrm>
              <a:off x="544840" y="1243270"/>
              <a:ext cx="4169717" cy="8641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a:t>Развитие социальной и коммуникативной компетентности для успешной социализации ребенка с </a:t>
              </a:r>
              <a:r>
                <a:rPr lang="ru-RU" b="1" dirty="0"/>
                <a:t>ограниченными возможностями здоровья и инвалидностью</a:t>
              </a:r>
              <a:endParaRPr lang="ru-RU" sz="1800" b="1" kern="1200" dirty="0"/>
            </a:p>
          </p:txBody>
        </p:sp>
      </p:grpSp>
      <p:grpSp>
        <p:nvGrpSpPr>
          <p:cNvPr id="41" name="Группа 40"/>
          <p:cNvGrpSpPr/>
          <p:nvPr/>
        </p:nvGrpSpPr>
        <p:grpSpPr>
          <a:xfrm>
            <a:off x="4279028" y="926978"/>
            <a:ext cx="460352" cy="706549"/>
            <a:chOff x="4004159" y="824308"/>
            <a:chExt cx="460352" cy="706549"/>
          </a:xfrm>
          <a:solidFill>
            <a:schemeClr val="accent5">
              <a:lumMod val="50000"/>
            </a:schemeClr>
          </a:solidFill>
        </p:grpSpPr>
        <p:sp>
          <p:nvSpPr>
            <p:cNvPr id="42" name="Стрелка: вниз 41"/>
            <p:cNvSpPr/>
            <p:nvPr/>
          </p:nvSpPr>
          <p:spPr>
            <a:xfrm>
              <a:off x="4004159" y="824308"/>
              <a:ext cx="460352" cy="706549"/>
            </a:xfrm>
            <a:prstGeom prst="downArrow">
              <a:avLst>
                <a:gd name="adj1" fmla="val 55000"/>
                <a:gd name="adj2" fmla="val 45000"/>
              </a:avLst>
            </a:prstGeom>
            <a:gr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3" name="Стрелка: вниз 4"/>
            <p:cNvSpPr txBox="1"/>
            <p:nvPr/>
          </p:nvSpPr>
          <p:spPr>
            <a:xfrm>
              <a:off x="4107738" y="824308"/>
              <a:ext cx="253194" cy="59261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ru-RU" sz="1800" b="1" kern="1200"/>
            </a:p>
          </p:txBody>
        </p:sp>
      </p:grpSp>
      <p:grpSp>
        <p:nvGrpSpPr>
          <p:cNvPr id="47" name="Группа 46"/>
          <p:cNvGrpSpPr/>
          <p:nvPr/>
        </p:nvGrpSpPr>
        <p:grpSpPr>
          <a:xfrm>
            <a:off x="734555" y="2600389"/>
            <a:ext cx="4662298" cy="1050031"/>
            <a:chOff x="1120555" y="2513162"/>
            <a:chExt cx="4587610" cy="1086999"/>
          </a:xfrm>
        </p:grpSpPr>
        <p:sp>
          <p:nvSpPr>
            <p:cNvPr id="48" name="Прямоугольник: скругленные углы 47"/>
            <p:cNvSpPr/>
            <p:nvPr/>
          </p:nvSpPr>
          <p:spPr>
            <a:xfrm>
              <a:off x="1120555" y="2513162"/>
              <a:ext cx="4587610" cy="10869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Прямоугольник: скругленные углы 4"/>
            <p:cNvSpPr txBox="1"/>
            <p:nvPr/>
          </p:nvSpPr>
          <p:spPr>
            <a:xfrm>
              <a:off x="1243670" y="2542558"/>
              <a:ext cx="3858340" cy="10233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a:t>Принятие ребенка с </a:t>
              </a:r>
              <a:r>
                <a:rPr lang="ru-RU" b="1" dirty="0"/>
                <a:t>особенностями</a:t>
              </a:r>
              <a:r>
                <a:rPr lang="ru-RU" sz="1800" b="1" kern="1200" dirty="0"/>
                <a:t> как равного всеми участниками образовательных отношений</a:t>
              </a:r>
            </a:p>
          </p:txBody>
        </p:sp>
      </p:grpSp>
      <p:grpSp>
        <p:nvGrpSpPr>
          <p:cNvPr id="52" name="Группа 51"/>
          <p:cNvGrpSpPr/>
          <p:nvPr/>
        </p:nvGrpSpPr>
        <p:grpSpPr>
          <a:xfrm>
            <a:off x="4516057" y="1993884"/>
            <a:ext cx="460352" cy="706549"/>
            <a:chOff x="4004159" y="824308"/>
            <a:chExt cx="460352" cy="706549"/>
          </a:xfrm>
          <a:solidFill>
            <a:schemeClr val="accent5">
              <a:lumMod val="50000"/>
            </a:schemeClr>
          </a:solidFill>
        </p:grpSpPr>
        <p:sp>
          <p:nvSpPr>
            <p:cNvPr id="53" name="Стрелка: вниз 52"/>
            <p:cNvSpPr/>
            <p:nvPr/>
          </p:nvSpPr>
          <p:spPr>
            <a:xfrm>
              <a:off x="4004159" y="824308"/>
              <a:ext cx="460352" cy="706549"/>
            </a:xfrm>
            <a:prstGeom prst="downArrow">
              <a:avLst>
                <a:gd name="adj1" fmla="val 55000"/>
                <a:gd name="adj2" fmla="val 45000"/>
              </a:avLst>
            </a:prstGeom>
            <a:gr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4" name="Стрелка: вниз 4"/>
            <p:cNvSpPr txBox="1"/>
            <p:nvPr/>
          </p:nvSpPr>
          <p:spPr>
            <a:xfrm>
              <a:off x="4107738" y="824308"/>
              <a:ext cx="253194" cy="59261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ru-RU" sz="1800" b="1" kern="1200"/>
            </a:p>
          </p:txBody>
        </p:sp>
      </p:grpSp>
      <p:sp>
        <p:nvSpPr>
          <p:cNvPr id="26" name="Прямоугольник 25">
            <a:extLst>
              <a:ext uri="{FF2B5EF4-FFF2-40B4-BE49-F238E27FC236}">
                <a16:creationId xmlns:a16="http://schemas.microsoft.com/office/drawing/2014/main" id="{FD4A8806-121F-435D-97B2-D999579B3F8B}"/>
              </a:ext>
            </a:extLst>
          </p:cNvPr>
          <p:cNvSpPr/>
          <p:nvPr/>
        </p:nvSpPr>
        <p:spPr>
          <a:xfrm>
            <a:off x="0" y="3630"/>
            <a:ext cx="12192000" cy="12577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27" name="Прямоугольник 26">
            <a:extLst>
              <a:ext uri="{FF2B5EF4-FFF2-40B4-BE49-F238E27FC236}">
                <a16:creationId xmlns:a16="http://schemas.microsoft.com/office/drawing/2014/main" id="{79601096-E430-4E34-9456-90649AC90361}"/>
              </a:ext>
            </a:extLst>
          </p:cNvPr>
          <p:cNvSpPr/>
          <p:nvPr/>
        </p:nvSpPr>
        <p:spPr>
          <a:xfrm>
            <a:off x="0" y="0"/>
            <a:ext cx="12192000" cy="125777"/>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pic>
        <p:nvPicPr>
          <p:cNvPr id="28" name="Рисунок 27">
            <a:extLst>
              <a:ext uri="{FF2B5EF4-FFF2-40B4-BE49-F238E27FC236}">
                <a16:creationId xmlns:a16="http://schemas.microsoft.com/office/drawing/2014/main" id="{CD890FD4-BDCD-4A82-B33D-DF2ADA7F00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15" y="3961954"/>
            <a:ext cx="1821868" cy="2738296"/>
          </a:xfrm>
          <a:prstGeom prst="rect">
            <a:avLst/>
          </a:prstGeom>
        </p:spPr>
      </p:pic>
      <p:sp>
        <p:nvSpPr>
          <p:cNvPr id="29" name="Прямоугольник 28">
            <a:extLst>
              <a:ext uri="{FF2B5EF4-FFF2-40B4-BE49-F238E27FC236}">
                <a16:creationId xmlns:a16="http://schemas.microsoft.com/office/drawing/2014/main" id="{3FF00F75-01AF-4A8E-A22A-150851F83E99}"/>
              </a:ext>
            </a:extLst>
          </p:cNvPr>
          <p:cNvSpPr/>
          <p:nvPr/>
        </p:nvSpPr>
        <p:spPr>
          <a:xfrm>
            <a:off x="0" y="6735899"/>
            <a:ext cx="12192000" cy="125777"/>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Tree>
    <p:extLst>
      <p:ext uri="{BB962C8B-B14F-4D97-AF65-F5344CB8AC3E}">
        <p14:creationId xmlns:p14="http://schemas.microsoft.com/office/powerpoint/2010/main" val="172001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a:extLst>
              <a:ext uri="{FF2B5EF4-FFF2-40B4-BE49-F238E27FC236}">
                <a16:creationId xmlns:a16="http://schemas.microsoft.com/office/drawing/2014/main" id="{2D8AA6BE-158D-443C-9BB3-2BEB39BDF01B}"/>
              </a:ext>
            </a:extLst>
          </p:cNvPr>
          <p:cNvSpPr>
            <a:spLocks noGrp="1"/>
          </p:cNvSpPr>
          <p:nvPr>
            <p:ph type="title"/>
          </p:nvPr>
        </p:nvSpPr>
        <p:spPr>
          <a:xfrm>
            <a:off x="580571" y="449943"/>
            <a:ext cx="9555617" cy="727982"/>
          </a:xfrm>
        </p:spPr>
        <p:txBody>
          <a:bodyPr/>
          <a:lstStyle/>
          <a:p>
            <a:r>
              <a:rPr lang="ru-RU" altLang="ru-RU" sz="2100" dirty="0">
                <a:latin typeface="Arial Black" panose="020B0A04020102020204" pitchFamily="34" charset="0"/>
              </a:rPr>
              <a:t>ФГОС  НОО обучающихся с ОВЗ </a:t>
            </a:r>
            <a:br>
              <a:rPr lang="ru-RU" altLang="ru-RU" sz="2100" dirty="0">
                <a:latin typeface="Arial Black" panose="020B0A04020102020204" pitchFamily="34" charset="0"/>
              </a:rPr>
            </a:br>
            <a:r>
              <a:rPr lang="ru-RU" altLang="ru-RU" sz="2100" dirty="0">
                <a:latin typeface="Arial Black" panose="020B0A04020102020204" pitchFamily="34" charset="0"/>
              </a:rPr>
              <a:t>приказ Минобрнауки № 1598 от 19.12.2014</a:t>
            </a:r>
          </a:p>
        </p:txBody>
      </p:sp>
      <p:graphicFrame>
        <p:nvGraphicFramePr>
          <p:cNvPr id="4" name="Таблица 3">
            <a:extLst>
              <a:ext uri="{FF2B5EF4-FFF2-40B4-BE49-F238E27FC236}">
                <a16:creationId xmlns:a16="http://schemas.microsoft.com/office/drawing/2014/main" id="{EE065E07-A77A-439B-B80D-EEE2128BE042}"/>
              </a:ext>
            </a:extLst>
          </p:cNvPr>
          <p:cNvGraphicFramePr>
            <a:graphicFrameLocks noGrp="1"/>
          </p:cNvGraphicFramePr>
          <p:nvPr>
            <p:extLst/>
          </p:nvPr>
        </p:nvGraphicFramePr>
        <p:xfrm>
          <a:off x="362857" y="1239839"/>
          <a:ext cx="10943770" cy="3235324"/>
        </p:xfrm>
        <a:graphic>
          <a:graphicData uri="http://schemas.openxmlformats.org/drawingml/2006/table">
            <a:tbl>
              <a:tblPr firstRow="1" bandRow="1">
                <a:tableStyleId>{5C22544A-7EE6-4342-B048-85BDC9FD1C3A}</a:tableStyleId>
              </a:tblPr>
              <a:tblGrid>
                <a:gridCol w="2188754">
                  <a:extLst>
                    <a:ext uri="{9D8B030D-6E8A-4147-A177-3AD203B41FA5}">
                      <a16:colId xmlns:a16="http://schemas.microsoft.com/office/drawing/2014/main" val="20000"/>
                    </a:ext>
                  </a:extLst>
                </a:gridCol>
                <a:gridCol w="2188754">
                  <a:extLst>
                    <a:ext uri="{9D8B030D-6E8A-4147-A177-3AD203B41FA5}">
                      <a16:colId xmlns:a16="http://schemas.microsoft.com/office/drawing/2014/main" val="20001"/>
                    </a:ext>
                  </a:extLst>
                </a:gridCol>
                <a:gridCol w="2188754">
                  <a:extLst>
                    <a:ext uri="{9D8B030D-6E8A-4147-A177-3AD203B41FA5}">
                      <a16:colId xmlns:a16="http://schemas.microsoft.com/office/drawing/2014/main" val="20002"/>
                    </a:ext>
                  </a:extLst>
                </a:gridCol>
                <a:gridCol w="2188754">
                  <a:extLst>
                    <a:ext uri="{9D8B030D-6E8A-4147-A177-3AD203B41FA5}">
                      <a16:colId xmlns:a16="http://schemas.microsoft.com/office/drawing/2014/main" val="20003"/>
                    </a:ext>
                  </a:extLst>
                </a:gridCol>
                <a:gridCol w="2188754">
                  <a:extLst>
                    <a:ext uri="{9D8B030D-6E8A-4147-A177-3AD203B41FA5}">
                      <a16:colId xmlns:a16="http://schemas.microsoft.com/office/drawing/2014/main" val="20004"/>
                    </a:ext>
                  </a:extLst>
                </a:gridCol>
              </a:tblGrid>
              <a:tr h="574156">
                <a:tc>
                  <a:txBody>
                    <a:bodyPr/>
                    <a:lstStyle/>
                    <a:p>
                      <a:r>
                        <a:rPr lang="ru-RU" sz="1400" dirty="0"/>
                        <a:t>АООП НОО для обучающихся</a:t>
                      </a:r>
                    </a:p>
                  </a:txBody>
                  <a:tcPr marL="68579" marR="68579" marT="34291" marB="34291"/>
                </a:tc>
                <a:tc>
                  <a:txBody>
                    <a:bodyPr/>
                    <a:lstStyle/>
                    <a:p>
                      <a:r>
                        <a:rPr lang="ru-RU" sz="1400" dirty="0"/>
                        <a:t>Вариант 1</a:t>
                      </a:r>
                    </a:p>
                  </a:txBody>
                  <a:tcPr marL="68579" marR="68579" marT="34291" marB="34291"/>
                </a:tc>
                <a:tc>
                  <a:txBody>
                    <a:bodyPr/>
                    <a:lstStyle/>
                    <a:p>
                      <a:r>
                        <a:rPr lang="ru-RU" sz="1400" dirty="0"/>
                        <a:t>Вариант 2</a:t>
                      </a:r>
                    </a:p>
                  </a:txBody>
                  <a:tcPr marL="68579" marR="68579" marT="34291" marB="34291"/>
                </a:tc>
                <a:tc>
                  <a:txBody>
                    <a:bodyPr/>
                    <a:lstStyle/>
                    <a:p>
                      <a:r>
                        <a:rPr lang="ru-RU" sz="1400" dirty="0"/>
                        <a:t>Вариант 3</a:t>
                      </a:r>
                    </a:p>
                  </a:txBody>
                  <a:tcPr marL="68579" marR="68579" marT="34291" marB="34291"/>
                </a:tc>
                <a:tc>
                  <a:txBody>
                    <a:bodyPr/>
                    <a:lstStyle/>
                    <a:p>
                      <a:r>
                        <a:rPr lang="ru-RU" sz="1400" dirty="0"/>
                        <a:t>Вариант 4</a:t>
                      </a:r>
                    </a:p>
                  </a:txBody>
                  <a:tcPr marL="68579" marR="68579" marT="34291" marB="34291"/>
                </a:tc>
                <a:extLst>
                  <a:ext uri="{0D108BD9-81ED-4DB2-BD59-A6C34878D82A}">
                    <a16:rowId xmlns:a16="http://schemas.microsoft.com/office/drawing/2014/main" val="10000"/>
                  </a:ext>
                </a:extLst>
              </a:tr>
              <a:tr h="332646">
                <a:tc>
                  <a:txBody>
                    <a:bodyPr/>
                    <a:lstStyle/>
                    <a:p>
                      <a:r>
                        <a:rPr lang="ru-RU" sz="1400" dirty="0"/>
                        <a:t>глухих</a:t>
                      </a:r>
                    </a:p>
                  </a:txBody>
                  <a:tcPr marL="68579" marR="68579" marT="34291" marB="34291"/>
                </a:tc>
                <a:tc>
                  <a:txBody>
                    <a:bodyPr/>
                    <a:lstStyle/>
                    <a:p>
                      <a:r>
                        <a:rPr lang="ru-RU" sz="1400" dirty="0"/>
                        <a:t>1.1</a:t>
                      </a:r>
                    </a:p>
                  </a:txBody>
                  <a:tcPr marL="68579" marR="68579" marT="34291" marB="34291"/>
                </a:tc>
                <a:tc>
                  <a:txBody>
                    <a:bodyPr/>
                    <a:lstStyle/>
                    <a:p>
                      <a:r>
                        <a:rPr lang="ru-RU" sz="1400" dirty="0"/>
                        <a:t>1.2</a:t>
                      </a:r>
                    </a:p>
                  </a:txBody>
                  <a:tcPr marL="68579" marR="68579" marT="34291" marB="34291"/>
                </a:tc>
                <a:tc>
                  <a:txBody>
                    <a:bodyPr/>
                    <a:lstStyle/>
                    <a:p>
                      <a:r>
                        <a:rPr lang="ru-RU" sz="1400" dirty="0"/>
                        <a:t>1.3</a:t>
                      </a:r>
                    </a:p>
                  </a:txBody>
                  <a:tcPr marL="68579" marR="68579" marT="34291" marB="34291"/>
                </a:tc>
                <a:tc>
                  <a:txBody>
                    <a:bodyPr/>
                    <a:lstStyle/>
                    <a:p>
                      <a:r>
                        <a:rPr lang="ru-RU" sz="1400" dirty="0"/>
                        <a:t>1.4</a:t>
                      </a:r>
                    </a:p>
                  </a:txBody>
                  <a:tcPr marL="68579" marR="68579" marT="34291" marB="34291"/>
                </a:tc>
                <a:extLst>
                  <a:ext uri="{0D108BD9-81ED-4DB2-BD59-A6C34878D82A}">
                    <a16:rowId xmlns:a16="http://schemas.microsoft.com/office/drawing/2014/main" val="10001"/>
                  </a:ext>
                </a:extLst>
              </a:tr>
              <a:tr h="332646">
                <a:tc>
                  <a:txBody>
                    <a:bodyPr/>
                    <a:lstStyle/>
                    <a:p>
                      <a:r>
                        <a:rPr lang="ru-RU" sz="1400" dirty="0"/>
                        <a:t>слабослышащих</a:t>
                      </a:r>
                    </a:p>
                  </a:txBody>
                  <a:tcPr marL="68579" marR="68579" marT="34291" marB="34291"/>
                </a:tc>
                <a:tc>
                  <a:txBody>
                    <a:bodyPr/>
                    <a:lstStyle/>
                    <a:p>
                      <a:r>
                        <a:rPr lang="ru-RU" sz="1400" dirty="0"/>
                        <a:t>2.1</a:t>
                      </a:r>
                    </a:p>
                  </a:txBody>
                  <a:tcPr marL="68579" marR="68579" marT="34291" marB="34291"/>
                </a:tc>
                <a:tc>
                  <a:txBody>
                    <a:bodyPr/>
                    <a:lstStyle/>
                    <a:p>
                      <a:r>
                        <a:rPr lang="ru-RU" sz="1400" dirty="0"/>
                        <a:t>2.2</a:t>
                      </a:r>
                    </a:p>
                  </a:txBody>
                  <a:tcPr marL="68579" marR="68579" marT="34291" marB="34291"/>
                </a:tc>
                <a:tc>
                  <a:txBody>
                    <a:bodyPr/>
                    <a:lstStyle/>
                    <a:p>
                      <a:r>
                        <a:rPr lang="ru-RU" sz="1400" dirty="0"/>
                        <a:t>2.3</a:t>
                      </a:r>
                    </a:p>
                  </a:txBody>
                  <a:tcPr marL="68579" marR="68579" marT="34291" marB="34291"/>
                </a:tc>
                <a:tc>
                  <a:txBody>
                    <a:bodyPr/>
                    <a:lstStyle/>
                    <a:p>
                      <a:endParaRPr lang="ru-RU" sz="1400"/>
                    </a:p>
                  </a:txBody>
                  <a:tcPr marL="68579" marR="68579" marT="34291" marB="34291"/>
                </a:tc>
                <a:extLst>
                  <a:ext uri="{0D108BD9-81ED-4DB2-BD59-A6C34878D82A}">
                    <a16:rowId xmlns:a16="http://schemas.microsoft.com/office/drawing/2014/main" val="10002"/>
                  </a:ext>
                </a:extLst>
              </a:tr>
              <a:tr h="332646">
                <a:tc>
                  <a:txBody>
                    <a:bodyPr/>
                    <a:lstStyle/>
                    <a:p>
                      <a:r>
                        <a:rPr lang="ru-RU" sz="1400" dirty="0"/>
                        <a:t>слепых</a:t>
                      </a:r>
                    </a:p>
                  </a:txBody>
                  <a:tcPr marL="68579" marR="68579" marT="34291" marB="34291"/>
                </a:tc>
                <a:tc>
                  <a:txBody>
                    <a:bodyPr/>
                    <a:lstStyle/>
                    <a:p>
                      <a:r>
                        <a:rPr lang="ru-RU" sz="1400" dirty="0"/>
                        <a:t>3.1</a:t>
                      </a:r>
                    </a:p>
                  </a:txBody>
                  <a:tcPr marL="68579" marR="68579" marT="34291" marB="34291"/>
                </a:tc>
                <a:tc>
                  <a:txBody>
                    <a:bodyPr/>
                    <a:lstStyle/>
                    <a:p>
                      <a:r>
                        <a:rPr lang="ru-RU" sz="1400" dirty="0"/>
                        <a:t>3.2</a:t>
                      </a:r>
                    </a:p>
                  </a:txBody>
                  <a:tcPr marL="68579" marR="68579" marT="34291" marB="34291"/>
                </a:tc>
                <a:tc>
                  <a:txBody>
                    <a:bodyPr/>
                    <a:lstStyle/>
                    <a:p>
                      <a:r>
                        <a:rPr lang="ru-RU" sz="1400" dirty="0"/>
                        <a:t>3.3</a:t>
                      </a:r>
                    </a:p>
                  </a:txBody>
                  <a:tcPr marL="68579" marR="68579" marT="34291" marB="34291"/>
                </a:tc>
                <a:tc>
                  <a:txBody>
                    <a:bodyPr/>
                    <a:lstStyle/>
                    <a:p>
                      <a:r>
                        <a:rPr lang="ru-RU" sz="1400" dirty="0"/>
                        <a:t>3.4</a:t>
                      </a:r>
                    </a:p>
                  </a:txBody>
                  <a:tcPr marL="68579" marR="68579" marT="34291" marB="34291"/>
                </a:tc>
                <a:extLst>
                  <a:ext uri="{0D108BD9-81ED-4DB2-BD59-A6C34878D82A}">
                    <a16:rowId xmlns:a16="http://schemas.microsoft.com/office/drawing/2014/main" val="10003"/>
                  </a:ext>
                </a:extLst>
              </a:tr>
              <a:tr h="332646">
                <a:tc>
                  <a:txBody>
                    <a:bodyPr/>
                    <a:lstStyle/>
                    <a:p>
                      <a:r>
                        <a:rPr lang="ru-RU" sz="1400" dirty="0"/>
                        <a:t>слабовидящих</a:t>
                      </a:r>
                    </a:p>
                  </a:txBody>
                  <a:tcPr marL="68579" marR="68579" marT="34291" marB="34291"/>
                </a:tc>
                <a:tc>
                  <a:txBody>
                    <a:bodyPr/>
                    <a:lstStyle/>
                    <a:p>
                      <a:r>
                        <a:rPr lang="ru-RU" sz="1400" dirty="0"/>
                        <a:t>4.1</a:t>
                      </a:r>
                    </a:p>
                  </a:txBody>
                  <a:tcPr marL="68579" marR="68579" marT="34291" marB="34291"/>
                </a:tc>
                <a:tc>
                  <a:txBody>
                    <a:bodyPr/>
                    <a:lstStyle/>
                    <a:p>
                      <a:r>
                        <a:rPr lang="ru-RU" sz="1400" dirty="0"/>
                        <a:t>4.2</a:t>
                      </a:r>
                    </a:p>
                  </a:txBody>
                  <a:tcPr marL="68579" marR="68579" marT="34291" marB="34291"/>
                </a:tc>
                <a:tc>
                  <a:txBody>
                    <a:bodyPr/>
                    <a:lstStyle/>
                    <a:p>
                      <a:r>
                        <a:rPr lang="ru-RU" sz="1400" dirty="0"/>
                        <a:t>4.3</a:t>
                      </a:r>
                    </a:p>
                  </a:txBody>
                  <a:tcPr marL="68579" marR="68579" marT="34291" marB="34291"/>
                </a:tc>
                <a:tc>
                  <a:txBody>
                    <a:bodyPr/>
                    <a:lstStyle/>
                    <a:p>
                      <a:endParaRPr lang="ru-RU" sz="1400"/>
                    </a:p>
                  </a:txBody>
                  <a:tcPr marL="68579" marR="68579" marT="34291" marB="34291"/>
                </a:tc>
                <a:extLst>
                  <a:ext uri="{0D108BD9-81ED-4DB2-BD59-A6C34878D82A}">
                    <a16:rowId xmlns:a16="http://schemas.microsoft.com/office/drawing/2014/main" val="10004"/>
                  </a:ext>
                </a:extLst>
              </a:tr>
              <a:tr h="332646">
                <a:tc>
                  <a:txBody>
                    <a:bodyPr/>
                    <a:lstStyle/>
                    <a:p>
                      <a:r>
                        <a:rPr lang="ru-RU" sz="1400" dirty="0"/>
                        <a:t>с ТНР</a:t>
                      </a:r>
                    </a:p>
                  </a:txBody>
                  <a:tcPr marL="68579" marR="68579" marT="34291" marB="34291"/>
                </a:tc>
                <a:tc>
                  <a:txBody>
                    <a:bodyPr/>
                    <a:lstStyle/>
                    <a:p>
                      <a:r>
                        <a:rPr lang="ru-RU" sz="1400" dirty="0"/>
                        <a:t>5.1</a:t>
                      </a:r>
                    </a:p>
                  </a:txBody>
                  <a:tcPr marL="68579" marR="68579" marT="34291" marB="34291"/>
                </a:tc>
                <a:tc>
                  <a:txBody>
                    <a:bodyPr/>
                    <a:lstStyle/>
                    <a:p>
                      <a:r>
                        <a:rPr lang="ru-RU" sz="1400" dirty="0"/>
                        <a:t>5.2</a:t>
                      </a:r>
                    </a:p>
                  </a:txBody>
                  <a:tcPr marL="68579" marR="68579" marT="34291" marB="34291"/>
                </a:tc>
                <a:tc>
                  <a:txBody>
                    <a:bodyPr/>
                    <a:lstStyle/>
                    <a:p>
                      <a:endParaRPr lang="ru-RU" sz="1400"/>
                    </a:p>
                  </a:txBody>
                  <a:tcPr marL="68579" marR="68579" marT="34291" marB="34291"/>
                </a:tc>
                <a:tc>
                  <a:txBody>
                    <a:bodyPr/>
                    <a:lstStyle/>
                    <a:p>
                      <a:endParaRPr lang="ru-RU" sz="1400"/>
                    </a:p>
                  </a:txBody>
                  <a:tcPr marL="68579" marR="68579" marT="34291" marB="34291"/>
                </a:tc>
                <a:extLst>
                  <a:ext uri="{0D108BD9-81ED-4DB2-BD59-A6C34878D82A}">
                    <a16:rowId xmlns:a16="http://schemas.microsoft.com/office/drawing/2014/main" val="10005"/>
                  </a:ext>
                </a:extLst>
              </a:tr>
              <a:tr h="332646">
                <a:tc>
                  <a:txBody>
                    <a:bodyPr/>
                    <a:lstStyle/>
                    <a:p>
                      <a:r>
                        <a:rPr lang="ru-RU" sz="1400" dirty="0"/>
                        <a:t>с НОДА</a:t>
                      </a:r>
                    </a:p>
                  </a:txBody>
                  <a:tcPr marL="68579" marR="68579" marT="34291" marB="34291"/>
                </a:tc>
                <a:tc>
                  <a:txBody>
                    <a:bodyPr/>
                    <a:lstStyle/>
                    <a:p>
                      <a:r>
                        <a:rPr lang="ru-RU" sz="1400" dirty="0"/>
                        <a:t>6.1</a:t>
                      </a:r>
                    </a:p>
                  </a:txBody>
                  <a:tcPr marL="68579" marR="68579" marT="34291" marB="34291"/>
                </a:tc>
                <a:tc>
                  <a:txBody>
                    <a:bodyPr/>
                    <a:lstStyle/>
                    <a:p>
                      <a:r>
                        <a:rPr lang="ru-RU" sz="1400" dirty="0"/>
                        <a:t>6.2</a:t>
                      </a:r>
                    </a:p>
                  </a:txBody>
                  <a:tcPr marL="68579" marR="68579" marT="34291" marB="34291"/>
                </a:tc>
                <a:tc>
                  <a:txBody>
                    <a:bodyPr/>
                    <a:lstStyle/>
                    <a:p>
                      <a:r>
                        <a:rPr lang="ru-RU" sz="1400" dirty="0"/>
                        <a:t>6.3</a:t>
                      </a:r>
                    </a:p>
                  </a:txBody>
                  <a:tcPr marL="68579" marR="68579" marT="34291" marB="34291"/>
                </a:tc>
                <a:tc>
                  <a:txBody>
                    <a:bodyPr/>
                    <a:lstStyle/>
                    <a:p>
                      <a:r>
                        <a:rPr lang="ru-RU" sz="1400" dirty="0"/>
                        <a:t>6.4</a:t>
                      </a:r>
                    </a:p>
                  </a:txBody>
                  <a:tcPr marL="68579" marR="68579" marT="34291" marB="34291"/>
                </a:tc>
                <a:extLst>
                  <a:ext uri="{0D108BD9-81ED-4DB2-BD59-A6C34878D82A}">
                    <a16:rowId xmlns:a16="http://schemas.microsoft.com/office/drawing/2014/main" val="10006"/>
                  </a:ext>
                </a:extLst>
              </a:tr>
              <a:tr h="332646">
                <a:tc>
                  <a:txBody>
                    <a:bodyPr/>
                    <a:lstStyle/>
                    <a:p>
                      <a:r>
                        <a:rPr lang="ru-RU" sz="1400" dirty="0"/>
                        <a:t>с ЗПР</a:t>
                      </a:r>
                    </a:p>
                  </a:txBody>
                  <a:tcPr marL="68579" marR="68579" marT="34291" marB="34291"/>
                </a:tc>
                <a:tc>
                  <a:txBody>
                    <a:bodyPr/>
                    <a:lstStyle/>
                    <a:p>
                      <a:r>
                        <a:rPr lang="ru-RU" sz="1400" dirty="0"/>
                        <a:t>7.1</a:t>
                      </a:r>
                    </a:p>
                  </a:txBody>
                  <a:tcPr marL="68579" marR="68579" marT="34291" marB="34291"/>
                </a:tc>
                <a:tc>
                  <a:txBody>
                    <a:bodyPr/>
                    <a:lstStyle/>
                    <a:p>
                      <a:r>
                        <a:rPr lang="ru-RU" sz="1400" dirty="0"/>
                        <a:t>7.2</a:t>
                      </a:r>
                    </a:p>
                  </a:txBody>
                  <a:tcPr marL="68579" marR="68579" marT="34291" marB="34291"/>
                </a:tc>
                <a:tc>
                  <a:txBody>
                    <a:bodyPr/>
                    <a:lstStyle/>
                    <a:p>
                      <a:endParaRPr lang="ru-RU" sz="1400"/>
                    </a:p>
                  </a:txBody>
                  <a:tcPr marL="68579" marR="68579" marT="34291" marB="34291"/>
                </a:tc>
                <a:tc>
                  <a:txBody>
                    <a:bodyPr/>
                    <a:lstStyle/>
                    <a:p>
                      <a:endParaRPr lang="ru-RU" sz="1400"/>
                    </a:p>
                  </a:txBody>
                  <a:tcPr marL="68579" marR="68579" marT="34291" marB="34291"/>
                </a:tc>
                <a:extLst>
                  <a:ext uri="{0D108BD9-81ED-4DB2-BD59-A6C34878D82A}">
                    <a16:rowId xmlns:a16="http://schemas.microsoft.com/office/drawing/2014/main" val="10007"/>
                  </a:ext>
                </a:extLst>
              </a:tr>
              <a:tr h="332646">
                <a:tc>
                  <a:txBody>
                    <a:bodyPr/>
                    <a:lstStyle/>
                    <a:p>
                      <a:r>
                        <a:rPr lang="ru-RU" sz="1400" dirty="0"/>
                        <a:t>с РАС</a:t>
                      </a:r>
                    </a:p>
                  </a:txBody>
                  <a:tcPr marL="68579" marR="68579" marT="34291" marB="34291"/>
                </a:tc>
                <a:tc>
                  <a:txBody>
                    <a:bodyPr/>
                    <a:lstStyle/>
                    <a:p>
                      <a:r>
                        <a:rPr lang="ru-RU" sz="1400" dirty="0"/>
                        <a:t>8.1</a:t>
                      </a:r>
                    </a:p>
                  </a:txBody>
                  <a:tcPr marL="68579" marR="68579" marT="34291" marB="34291"/>
                </a:tc>
                <a:tc>
                  <a:txBody>
                    <a:bodyPr/>
                    <a:lstStyle/>
                    <a:p>
                      <a:r>
                        <a:rPr lang="ru-RU" sz="1400" dirty="0"/>
                        <a:t>8.2</a:t>
                      </a:r>
                    </a:p>
                  </a:txBody>
                  <a:tcPr marL="68579" marR="68579" marT="34291" marB="34291"/>
                </a:tc>
                <a:tc>
                  <a:txBody>
                    <a:bodyPr/>
                    <a:lstStyle/>
                    <a:p>
                      <a:r>
                        <a:rPr lang="ru-RU" sz="1400" dirty="0"/>
                        <a:t>8.3</a:t>
                      </a:r>
                    </a:p>
                  </a:txBody>
                  <a:tcPr marL="68579" marR="68579" marT="34291" marB="34291"/>
                </a:tc>
                <a:tc>
                  <a:txBody>
                    <a:bodyPr/>
                    <a:lstStyle/>
                    <a:p>
                      <a:r>
                        <a:rPr lang="ru-RU" sz="1400" dirty="0"/>
                        <a:t>8.4</a:t>
                      </a:r>
                    </a:p>
                  </a:txBody>
                  <a:tcPr marL="68579" marR="68579" marT="34291" marB="34291"/>
                </a:tc>
                <a:extLst>
                  <a:ext uri="{0D108BD9-81ED-4DB2-BD59-A6C34878D82A}">
                    <a16:rowId xmlns:a16="http://schemas.microsoft.com/office/drawing/2014/main" val="10008"/>
                  </a:ext>
                </a:extLst>
              </a:tr>
            </a:tbl>
          </a:graphicData>
        </a:graphic>
      </p:graphicFrame>
      <p:graphicFrame>
        <p:nvGraphicFramePr>
          <p:cNvPr id="5" name="Таблица 4">
            <a:extLst>
              <a:ext uri="{FF2B5EF4-FFF2-40B4-BE49-F238E27FC236}">
                <a16:creationId xmlns:a16="http://schemas.microsoft.com/office/drawing/2014/main" id="{513D0C80-E9C0-4B9C-A866-D40CFDEAC74E}"/>
              </a:ext>
            </a:extLst>
          </p:cNvPr>
          <p:cNvGraphicFramePr>
            <a:graphicFrameLocks noGrp="1"/>
          </p:cNvGraphicFramePr>
          <p:nvPr>
            <p:extLst/>
          </p:nvPr>
        </p:nvGraphicFramePr>
        <p:xfrm>
          <a:off x="362856" y="5466297"/>
          <a:ext cx="10943770" cy="1272642"/>
        </p:xfrm>
        <a:graphic>
          <a:graphicData uri="http://schemas.openxmlformats.org/drawingml/2006/table">
            <a:tbl>
              <a:tblPr firstRow="1" bandRow="1">
                <a:tableStyleId>{5C22544A-7EE6-4342-B048-85BDC9FD1C3A}</a:tableStyleId>
              </a:tblPr>
              <a:tblGrid>
                <a:gridCol w="2188754">
                  <a:extLst>
                    <a:ext uri="{9D8B030D-6E8A-4147-A177-3AD203B41FA5}">
                      <a16:colId xmlns:a16="http://schemas.microsoft.com/office/drawing/2014/main" val="20000"/>
                    </a:ext>
                  </a:extLst>
                </a:gridCol>
                <a:gridCol w="2188754">
                  <a:extLst>
                    <a:ext uri="{9D8B030D-6E8A-4147-A177-3AD203B41FA5}">
                      <a16:colId xmlns:a16="http://schemas.microsoft.com/office/drawing/2014/main" val="20001"/>
                    </a:ext>
                  </a:extLst>
                </a:gridCol>
                <a:gridCol w="2188754">
                  <a:extLst>
                    <a:ext uri="{9D8B030D-6E8A-4147-A177-3AD203B41FA5}">
                      <a16:colId xmlns:a16="http://schemas.microsoft.com/office/drawing/2014/main" val="20002"/>
                    </a:ext>
                  </a:extLst>
                </a:gridCol>
                <a:gridCol w="2188754">
                  <a:extLst>
                    <a:ext uri="{9D8B030D-6E8A-4147-A177-3AD203B41FA5}">
                      <a16:colId xmlns:a16="http://schemas.microsoft.com/office/drawing/2014/main" val="20003"/>
                    </a:ext>
                  </a:extLst>
                </a:gridCol>
                <a:gridCol w="2188754">
                  <a:extLst>
                    <a:ext uri="{9D8B030D-6E8A-4147-A177-3AD203B41FA5}">
                      <a16:colId xmlns:a16="http://schemas.microsoft.com/office/drawing/2014/main" val="20004"/>
                    </a:ext>
                  </a:extLst>
                </a:gridCol>
              </a:tblGrid>
              <a:tr h="466507">
                <a:tc>
                  <a:txBody>
                    <a:bodyPr/>
                    <a:lstStyle/>
                    <a:p>
                      <a:r>
                        <a:rPr lang="ru-RU" sz="1400" dirty="0"/>
                        <a:t>АООП НОО для обучающихся</a:t>
                      </a:r>
                    </a:p>
                  </a:txBody>
                  <a:tcPr marL="68579" marR="68579" marT="34307" marB="34307"/>
                </a:tc>
                <a:tc>
                  <a:txBody>
                    <a:bodyPr/>
                    <a:lstStyle/>
                    <a:p>
                      <a:r>
                        <a:rPr lang="ru-RU" sz="1400" dirty="0"/>
                        <a:t>Вариант 1</a:t>
                      </a:r>
                    </a:p>
                  </a:txBody>
                  <a:tcPr marL="68579" marR="68579" marT="34307" marB="34307"/>
                </a:tc>
                <a:tc>
                  <a:txBody>
                    <a:bodyPr/>
                    <a:lstStyle/>
                    <a:p>
                      <a:r>
                        <a:rPr lang="ru-RU" sz="1400" dirty="0"/>
                        <a:t>Вариант 2</a:t>
                      </a:r>
                    </a:p>
                  </a:txBody>
                  <a:tcPr marL="68579" marR="68579" marT="34307" marB="34307"/>
                </a:tc>
                <a:tc>
                  <a:txBody>
                    <a:bodyPr/>
                    <a:lstStyle/>
                    <a:p>
                      <a:r>
                        <a:rPr lang="ru-RU" sz="1400" dirty="0"/>
                        <a:t>Вариант 3</a:t>
                      </a:r>
                    </a:p>
                  </a:txBody>
                  <a:tcPr marL="68579" marR="68579" marT="34307" marB="34307"/>
                </a:tc>
                <a:tc>
                  <a:txBody>
                    <a:bodyPr/>
                    <a:lstStyle/>
                    <a:p>
                      <a:r>
                        <a:rPr lang="ru-RU" sz="1400" dirty="0"/>
                        <a:t>Вариант 4</a:t>
                      </a:r>
                    </a:p>
                  </a:txBody>
                  <a:tcPr marL="68579" marR="68579" marT="34307" marB="34307"/>
                </a:tc>
                <a:extLst>
                  <a:ext uri="{0D108BD9-81ED-4DB2-BD59-A6C34878D82A}">
                    <a16:rowId xmlns:a16="http://schemas.microsoft.com/office/drawing/2014/main" val="10000"/>
                  </a:ext>
                </a:extLst>
              </a:tr>
              <a:tr h="466507">
                <a:tc>
                  <a:txBody>
                    <a:bodyPr/>
                    <a:lstStyle/>
                    <a:p>
                      <a:r>
                        <a:rPr lang="ru-RU" sz="1400" dirty="0"/>
                        <a:t>умственно отсталых</a:t>
                      </a:r>
                    </a:p>
                  </a:txBody>
                  <a:tcPr marL="68579" marR="68579" marT="34307" marB="34307"/>
                </a:tc>
                <a:tc>
                  <a:txBody>
                    <a:bodyPr/>
                    <a:lstStyle/>
                    <a:p>
                      <a:r>
                        <a:rPr lang="ru-RU" sz="1400" dirty="0"/>
                        <a:t>1</a:t>
                      </a:r>
                    </a:p>
                  </a:txBody>
                  <a:tcPr marL="68579" marR="68579" marT="34307" marB="34307"/>
                </a:tc>
                <a:tc>
                  <a:txBody>
                    <a:bodyPr/>
                    <a:lstStyle/>
                    <a:p>
                      <a:r>
                        <a:rPr lang="ru-RU" sz="1400" dirty="0"/>
                        <a:t>2</a:t>
                      </a:r>
                    </a:p>
                    <a:p>
                      <a:r>
                        <a:rPr lang="ru-RU" sz="1400" dirty="0"/>
                        <a:t>СИПР</a:t>
                      </a:r>
                    </a:p>
                  </a:txBody>
                  <a:tcPr marL="68579" marR="68579" marT="34307" marB="34307"/>
                </a:tc>
                <a:tc>
                  <a:txBody>
                    <a:bodyPr/>
                    <a:lstStyle/>
                    <a:p>
                      <a:r>
                        <a:rPr lang="ru-RU" sz="1400" dirty="0"/>
                        <a:t>-</a:t>
                      </a:r>
                    </a:p>
                  </a:txBody>
                  <a:tcPr marL="68579" marR="68579" marT="34307" marB="34307"/>
                </a:tc>
                <a:tc>
                  <a:txBody>
                    <a:bodyPr/>
                    <a:lstStyle/>
                    <a:p>
                      <a:r>
                        <a:rPr lang="ru-RU" sz="1400" dirty="0"/>
                        <a:t>-</a:t>
                      </a:r>
                    </a:p>
                  </a:txBody>
                  <a:tcPr marL="68579" marR="68579" marT="34307" marB="34307"/>
                </a:tc>
                <a:extLst>
                  <a:ext uri="{0D108BD9-81ED-4DB2-BD59-A6C34878D82A}">
                    <a16:rowId xmlns:a16="http://schemas.microsoft.com/office/drawing/2014/main" val="10001"/>
                  </a:ext>
                </a:extLst>
              </a:tr>
              <a:tr h="265550">
                <a:tc gridSpan="5">
                  <a:txBody>
                    <a:bodyPr/>
                    <a:lstStyle/>
                    <a:p>
                      <a:endParaRPr lang="ru-RU" sz="1400" dirty="0"/>
                    </a:p>
                  </a:txBody>
                  <a:tcPr marL="68579" marR="68579" marT="34307" marB="34307"/>
                </a:tc>
                <a:tc hMerge="1">
                  <a:txBody>
                    <a:bodyPr/>
                    <a:lstStyle/>
                    <a:p>
                      <a:endParaRPr lang="ru-RU" sz="1400" dirty="0"/>
                    </a:p>
                  </a:txBody>
                  <a:tcPr marL="68580" marR="68580" marT="34290" marB="34290"/>
                </a:tc>
                <a:tc hMerge="1">
                  <a:txBody>
                    <a:bodyPr/>
                    <a:lstStyle/>
                    <a:p>
                      <a:endParaRPr lang="ru-RU" sz="1400" dirty="0"/>
                    </a:p>
                  </a:txBody>
                  <a:tcPr marL="68580" marR="68580" marT="34290" marB="34290"/>
                </a:tc>
                <a:tc hMerge="1">
                  <a:txBody>
                    <a:bodyPr/>
                    <a:lstStyle/>
                    <a:p>
                      <a:endParaRPr lang="ru-RU" sz="1400" dirty="0"/>
                    </a:p>
                  </a:txBody>
                  <a:tcPr marL="68580" marR="68580" marT="34290" marB="34290"/>
                </a:tc>
                <a:tc hMerge="1">
                  <a:txBody>
                    <a:bodyPr/>
                    <a:lstStyle/>
                    <a:p>
                      <a:endParaRPr lang="ru-RU" sz="1400"/>
                    </a:p>
                  </a:txBody>
                  <a:tcPr marL="68580" marR="68580" marT="34290" marB="34290"/>
                </a:tc>
                <a:extLst>
                  <a:ext uri="{0D108BD9-81ED-4DB2-BD59-A6C34878D82A}">
                    <a16:rowId xmlns:a16="http://schemas.microsoft.com/office/drawing/2014/main" val="10002"/>
                  </a:ext>
                </a:extLst>
              </a:tr>
            </a:tbl>
          </a:graphicData>
        </a:graphic>
      </p:graphicFrame>
      <p:sp>
        <p:nvSpPr>
          <p:cNvPr id="17495" name="Заголовок 1">
            <a:extLst>
              <a:ext uri="{FF2B5EF4-FFF2-40B4-BE49-F238E27FC236}">
                <a16:creationId xmlns:a16="http://schemas.microsoft.com/office/drawing/2014/main" id="{CD6F9D14-7672-4BD2-B41B-6F5CC95D6030}"/>
              </a:ext>
            </a:extLst>
          </p:cNvPr>
          <p:cNvSpPr txBox="1">
            <a:spLocks/>
          </p:cNvSpPr>
          <p:nvPr/>
        </p:nvSpPr>
        <p:spPr bwMode="auto">
          <a:xfrm>
            <a:off x="580571" y="4611688"/>
            <a:ext cx="955561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ru-RU" altLang="ru-RU" sz="2100" dirty="0">
                <a:solidFill>
                  <a:prstClr val="black"/>
                </a:solidFill>
                <a:latin typeface="Arial Black" panose="020B0A04020102020204" pitchFamily="34" charset="0"/>
                <a:cs typeface="Arial" panose="020B0604020202020204" pitchFamily="34" charset="0"/>
              </a:rPr>
              <a:t>ФГОС  образования обучающихся с умственной отсталостью (интеллектуальными нарушениями)</a:t>
            </a:r>
            <a:br>
              <a:rPr lang="ru-RU" altLang="ru-RU" sz="2100" dirty="0">
                <a:solidFill>
                  <a:prstClr val="black"/>
                </a:solidFill>
                <a:latin typeface="Arial Black" panose="020B0A04020102020204" pitchFamily="34" charset="0"/>
                <a:cs typeface="Arial" panose="020B0604020202020204" pitchFamily="34" charset="0"/>
              </a:rPr>
            </a:br>
            <a:r>
              <a:rPr lang="ru-RU" altLang="ru-RU" sz="2100" dirty="0">
                <a:solidFill>
                  <a:prstClr val="black"/>
                </a:solidFill>
                <a:latin typeface="Arial Black" panose="020B0A04020102020204" pitchFamily="34" charset="0"/>
                <a:cs typeface="Arial" panose="020B0604020202020204" pitchFamily="34" charset="0"/>
              </a:rPr>
              <a:t>приказ Минобрнауки № 1599 от 19.12.2014</a:t>
            </a:r>
          </a:p>
        </p:txBody>
      </p:sp>
      <p:sp>
        <p:nvSpPr>
          <p:cNvPr id="6" name="Прямоугольник 5">
            <a:extLst>
              <a:ext uri="{FF2B5EF4-FFF2-40B4-BE49-F238E27FC236}">
                <a16:creationId xmlns:a16="http://schemas.microsoft.com/office/drawing/2014/main" id="{D81B8E24-7925-4C03-B744-EC3B621738E1}"/>
              </a:ext>
            </a:extLst>
          </p:cNvPr>
          <p:cNvSpPr/>
          <p:nvPr/>
        </p:nvSpPr>
        <p:spPr>
          <a:xfrm>
            <a:off x="0" y="6619876"/>
            <a:ext cx="12192000" cy="238126"/>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D9371AB-1A0E-4E14-A60B-B122219D1E01}"/>
              </a:ext>
            </a:extLst>
          </p:cNvPr>
          <p:cNvSpPr/>
          <p:nvPr/>
        </p:nvSpPr>
        <p:spPr>
          <a:xfrm>
            <a:off x="0" y="-283750"/>
            <a:ext cx="12192000" cy="67124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Tree>
    <p:extLst>
      <p:ext uri="{BB962C8B-B14F-4D97-AF65-F5344CB8AC3E}">
        <p14:creationId xmlns:p14="http://schemas.microsoft.com/office/powerpoint/2010/main" val="794395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1524000" y="6507163"/>
            <a:ext cx="9144000" cy="2714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a:off x="0" y="-8389"/>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43543" y="6301695"/>
            <a:ext cx="12192000" cy="556305"/>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840288" eaLnBrk="0" fontAlgn="base" hangingPunct="0">
              <a:spcBef>
                <a:spcPct val="0"/>
              </a:spcBef>
              <a:spcAft>
                <a:spcPct val="0"/>
              </a:spcAft>
              <a:defRPr/>
            </a:pPr>
            <a:r>
              <a:rPr lang="ru-RU" dirty="0">
                <a:solidFill>
                  <a:prstClr val="white"/>
                </a:solidFill>
                <a:latin typeface="Calibri"/>
              </a:rPr>
              <a:t> СПЕЦИАЛЬНЫЕ ОБРАЗОВАТЕЛЬНЫЕ УСЛОВИЯ</a:t>
            </a: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635680"/>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838200" y="365125"/>
            <a:ext cx="10515600" cy="124735"/>
          </a:xfrm>
        </p:spPr>
        <p:txBody>
          <a:bodyPr>
            <a:normAutofit fontScale="90000"/>
          </a:bodyPr>
          <a:lstStyle/>
          <a:p>
            <a:pPr algn="ctr"/>
            <a:r>
              <a:rPr lang="ru-RU" altLang="ru-RU" sz="2000" cap="all" dirty="0"/>
              <a:t> </a:t>
            </a:r>
            <a:r>
              <a:rPr lang="ru-RU" altLang="ru-RU" sz="1600" cap="all" dirty="0">
                <a:latin typeface="Times New Roman" panose="02020603050405020304" pitchFamily="18" charset="0"/>
                <a:cs typeface="Times New Roman" panose="02020603050405020304" pitchFamily="18" charset="0"/>
              </a:rPr>
              <a:t>с</a:t>
            </a:r>
            <a:r>
              <a:rPr lang="ru-RU" sz="1600" cap="all" dirty="0">
                <a:latin typeface="Times New Roman" panose="02020603050405020304" pitchFamily="18" charset="0"/>
                <a:cs typeface="Times New Roman" panose="02020603050405020304" pitchFamily="18" charset="0"/>
              </a:rPr>
              <a:t>истема оценки достижений планируемых результатов освоения АООП НОО</a:t>
            </a:r>
            <a:endParaRPr lang="ru-RU" altLang="ru-RU" sz="1600" cap="all" dirty="0">
              <a:latin typeface="Times New Roman" panose="02020603050405020304" pitchFamily="18" charset="0"/>
              <a:cs typeface="Times New Roman" panose="02020603050405020304" pitchFamily="18" charset="0"/>
            </a:endParaRPr>
          </a:p>
        </p:txBody>
      </p:sp>
      <p:sp>
        <p:nvSpPr>
          <p:cNvPr id="4" name="Прямоугольник: скругленные углы 3">
            <a:extLst>
              <a:ext uri="{FF2B5EF4-FFF2-40B4-BE49-F238E27FC236}">
                <a16:creationId xmlns:a16="http://schemas.microsoft.com/office/drawing/2014/main" id="{9B4C4AE7-B4AF-4078-B0F8-C3A73886565D}"/>
              </a:ext>
            </a:extLst>
          </p:cNvPr>
          <p:cNvSpPr/>
          <p:nvPr/>
        </p:nvSpPr>
        <p:spPr>
          <a:xfrm>
            <a:off x="230909" y="5753099"/>
            <a:ext cx="9993745" cy="335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АООП НОО</a:t>
            </a:r>
          </a:p>
        </p:txBody>
      </p:sp>
      <p:sp>
        <p:nvSpPr>
          <p:cNvPr id="5" name="Прямоугольник: скругленные углы 4">
            <a:extLst>
              <a:ext uri="{FF2B5EF4-FFF2-40B4-BE49-F238E27FC236}">
                <a16:creationId xmlns:a16="http://schemas.microsoft.com/office/drawing/2014/main" id="{783E7216-73BB-413D-A765-31E5EFAE9F8F}"/>
              </a:ext>
            </a:extLst>
          </p:cNvPr>
          <p:cNvSpPr/>
          <p:nvPr/>
        </p:nvSpPr>
        <p:spPr>
          <a:xfrm>
            <a:off x="230909" y="4097655"/>
            <a:ext cx="2346036" cy="15490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Личностные результаты:</a:t>
            </a:r>
          </a:p>
          <a:p>
            <a:pPr algn="ctr"/>
            <a:r>
              <a:rPr lang="ru-RU" sz="1600" dirty="0"/>
              <a:t>Самоопределение</a:t>
            </a:r>
          </a:p>
          <a:p>
            <a:pPr algn="ctr"/>
            <a:r>
              <a:rPr lang="ru-RU" sz="1600" dirty="0" err="1"/>
              <a:t>Смыслообразование</a:t>
            </a:r>
            <a:endParaRPr lang="ru-RU" sz="1600" dirty="0"/>
          </a:p>
          <a:p>
            <a:pPr algn="ctr"/>
            <a:r>
              <a:rPr lang="ru-RU" sz="1600" dirty="0"/>
              <a:t>Морально-этическая ориентация</a:t>
            </a:r>
          </a:p>
        </p:txBody>
      </p:sp>
      <p:sp>
        <p:nvSpPr>
          <p:cNvPr id="13" name="Прямоугольник: скругленные углы 12">
            <a:extLst>
              <a:ext uri="{FF2B5EF4-FFF2-40B4-BE49-F238E27FC236}">
                <a16:creationId xmlns:a16="http://schemas.microsoft.com/office/drawing/2014/main" id="{D5D569F6-32F7-4135-8D92-6B73CCDF9AAC}"/>
              </a:ext>
            </a:extLst>
          </p:cNvPr>
          <p:cNvSpPr/>
          <p:nvPr/>
        </p:nvSpPr>
        <p:spPr>
          <a:xfrm>
            <a:off x="2642915" y="4097656"/>
            <a:ext cx="2346037" cy="15479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Метапредметные результаты:</a:t>
            </a:r>
          </a:p>
          <a:p>
            <a:pPr algn="ctr"/>
            <a:r>
              <a:rPr lang="ru-RU" sz="1600" dirty="0"/>
              <a:t>Регулятивные</a:t>
            </a:r>
          </a:p>
          <a:p>
            <a:pPr algn="ctr"/>
            <a:r>
              <a:rPr lang="ru-RU" sz="1600" dirty="0"/>
              <a:t>Коммуникативные</a:t>
            </a:r>
          </a:p>
          <a:p>
            <a:pPr algn="ctr"/>
            <a:r>
              <a:rPr lang="ru-RU" sz="1600" dirty="0"/>
              <a:t>Познавательные</a:t>
            </a:r>
          </a:p>
        </p:txBody>
      </p:sp>
      <p:sp>
        <p:nvSpPr>
          <p:cNvPr id="14" name="Прямоугольник: скругленные углы 13">
            <a:extLst>
              <a:ext uri="{FF2B5EF4-FFF2-40B4-BE49-F238E27FC236}">
                <a16:creationId xmlns:a16="http://schemas.microsoft.com/office/drawing/2014/main" id="{DF8C4A97-48FC-4F3D-9217-D5858F049051}"/>
              </a:ext>
            </a:extLst>
          </p:cNvPr>
          <p:cNvSpPr/>
          <p:nvPr/>
        </p:nvSpPr>
        <p:spPr>
          <a:xfrm>
            <a:off x="5106384" y="4097655"/>
            <a:ext cx="4895269" cy="1576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Предметные результаты:</a:t>
            </a:r>
          </a:p>
          <a:p>
            <a:pPr algn="ctr"/>
            <a:r>
              <a:rPr lang="ru-RU" sz="1400" dirty="0"/>
              <a:t>Основы системы предметных знаний</a:t>
            </a:r>
          </a:p>
          <a:p>
            <a:pPr algn="ctr"/>
            <a:r>
              <a:rPr lang="ru-RU" sz="1400" dirty="0"/>
              <a:t>Сформированность учебных действий (решение учебно-познавательных и учебно-практических задач) с предметным содержанием</a:t>
            </a:r>
          </a:p>
          <a:p>
            <a:pPr algn="ctr"/>
            <a:r>
              <a:rPr lang="ru-RU" sz="1400" dirty="0"/>
              <a:t>Предметные и метапредметные действия с учебным материалом</a:t>
            </a:r>
          </a:p>
        </p:txBody>
      </p:sp>
      <p:cxnSp>
        <p:nvCxnSpPr>
          <p:cNvPr id="9" name="Прямая соединительная линия 8">
            <a:extLst>
              <a:ext uri="{FF2B5EF4-FFF2-40B4-BE49-F238E27FC236}">
                <a16:creationId xmlns:a16="http://schemas.microsoft.com/office/drawing/2014/main" id="{D46EDAAF-020D-4B17-BF90-83FC1FA0A1B5}"/>
              </a:ext>
            </a:extLst>
          </p:cNvPr>
          <p:cNvCxnSpPr>
            <a:cxnSpLocks/>
          </p:cNvCxnSpPr>
          <p:nvPr/>
        </p:nvCxnSpPr>
        <p:spPr>
          <a:xfrm>
            <a:off x="10317018" y="3959939"/>
            <a:ext cx="0" cy="2017356"/>
          </a:xfrm>
          <a:prstGeom prst="line">
            <a:avLst/>
          </a:prstGeom>
        </p:spPr>
        <p:style>
          <a:lnRef idx="1">
            <a:schemeClr val="accent1"/>
          </a:lnRef>
          <a:fillRef idx="0">
            <a:schemeClr val="accent1"/>
          </a:fillRef>
          <a:effectRef idx="0">
            <a:schemeClr val="accent1"/>
          </a:effectRef>
          <a:fontRef idx="minor">
            <a:schemeClr val="tx1"/>
          </a:fontRef>
        </p:style>
      </p:cxnSp>
      <p:sp>
        <p:nvSpPr>
          <p:cNvPr id="18" name="Прямоугольник: скругленные углы 17">
            <a:extLst>
              <a:ext uri="{FF2B5EF4-FFF2-40B4-BE49-F238E27FC236}">
                <a16:creationId xmlns:a16="http://schemas.microsoft.com/office/drawing/2014/main" id="{B1A4E1FF-F3FA-4FF3-BC89-D9DCB0C26E76}"/>
              </a:ext>
            </a:extLst>
          </p:cNvPr>
          <p:cNvSpPr/>
          <p:nvPr/>
        </p:nvSpPr>
        <p:spPr>
          <a:xfrm>
            <a:off x="10409383" y="3626855"/>
            <a:ext cx="1681016" cy="1235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Результаты Программы коррекционной работы</a:t>
            </a:r>
          </a:p>
        </p:txBody>
      </p:sp>
      <p:sp>
        <p:nvSpPr>
          <p:cNvPr id="19" name="Прямоугольник: скругленные углы 18">
            <a:extLst>
              <a:ext uri="{FF2B5EF4-FFF2-40B4-BE49-F238E27FC236}">
                <a16:creationId xmlns:a16="http://schemas.microsoft.com/office/drawing/2014/main" id="{C4B356D9-8F75-47B1-B333-9A1FBF4A7F04}"/>
              </a:ext>
            </a:extLst>
          </p:cNvPr>
          <p:cNvSpPr/>
          <p:nvPr/>
        </p:nvSpPr>
        <p:spPr>
          <a:xfrm>
            <a:off x="10409383" y="4968617"/>
            <a:ext cx="1681016" cy="1235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Сформирован</a:t>
            </a:r>
          </a:p>
          <a:p>
            <a:pPr algn="ctr"/>
            <a:r>
              <a:rPr lang="ru-RU" sz="1600" dirty="0" err="1"/>
              <a:t>ность</a:t>
            </a:r>
            <a:r>
              <a:rPr lang="ru-RU" sz="1600" dirty="0"/>
              <a:t> навыков жизненных компетенций</a:t>
            </a:r>
          </a:p>
        </p:txBody>
      </p:sp>
      <p:sp>
        <p:nvSpPr>
          <p:cNvPr id="20" name="Прямоугольник: скругленные углы 19">
            <a:extLst>
              <a:ext uri="{FF2B5EF4-FFF2-40B4-BE49-F238E27FC236}">
                <a16:creationId xmlns:a16="http://schemas.microsoft.com/office/drawing/2014/main" id="{F9BFCB4D-8854-4BF8-A362-A2F3E91376E8}"/>
              </a:ext>
            </a:extLst>
          </p:cNvPr>
          <p:cNvSpPr/>
          <p:nvPr/>
        </p:nvSpPr>
        <p:spPr>
          <a:xfrm>
            <a:off x="230909" y="1078720"/>
            <a:ext cx="1942275" cy="246424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ФГОС НОО обучающихся с ОВЗ</a:t>
            </a:r>
          </a:p>
          <a:p>
            <a:pPr algn="ctr"/>
            <a:r>
              <a:rPr lang="ru-RU" dirty="0">
                <a:solidFill>
                  <a:schemeClr val="tx1"/>
                </a:solidFill>
              </a:rPr>
              <a:t>Пункт 2.9.9</a:t>
            </a:r>
          </a:p>
        </p:txBody>
      </p:sp>
      <p:sp>
        <p:nvSpPr>
          <p:cNvPr id="21" name="Прямоугольник: скругленные углы 20">
            <a:extLst>
              <a:ext uri="{FF2B5EF4-FFF2-40B4-BE49-F238E27FC236}">
                <a16:creationId xmlns:a16="http://schemas.microsoft.com/office/drawing/2014/main" id="{2B93D256-3726-4AA8-81D1-4058AB321212}"/>
              </a:ext>
            </a:extLst>
          </p:cNvPr>
          <p:cNvSpPr/>
          <p:nvPr/>
        </p:nvSpPr>
        <p:spPr>
          <a:xfrm>
            <a:off x="2576944" y="828647"/>
            <a:ext cx="8928924" cy="46280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дифференциация организационных условий при проведение оценочных процедур с учетом особых образовательных потребностей детей с  ОВЗ разных нозологических групп</a:t>
            </a:r>
          </a:p>
        </p:txBody>
      </p:sp>
      <p:sp>
        <p:nvSpPr>
          <p:cNvPr id="15" name="Правая фигурная скобка 14">
            <a:extLst>
              <a:ext uri="{FF2B5EF4-FFF2-40B4-BE49-F238E27FC236}">
                <a16:creationId xmlns:a16="http://schemas.microsoft.com/office/drawing/2014/main" id="{3C73908B-6AA2-4144-82A8-7B73BDA71839}"/>
              </a:ext>
            </a:extLst>
          </p:cNvPr>
          <p:cNvSpPr/>
          <p:nvPr/>
        </p:nvSpPr>
        <p:spPr>
          <a:xfrm rot="5400000">
            <a:off x="5032069" y="63159"/>
            <a:ext cx="391424" cy="748194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рямоугольник: скругленные углы 22">
            <a:extLst>
              <a:ext uri="{FF2B5EF4-FFF2-40B4-BE49-F238E27FC236}">
                <a16:creationId xmlns:a16="http://schemas.microsoft.com/office/drawing/2014/main" id="{95177698-E0ED-41D4-9CAD-B9EB164AB46D}"/>
              </a:ext>
            </a:extLst>
          </p:cNvPr>
          <p:cNvSpPr/>
          <p:nvPr/>
        </p:nvSpPr>
        <p:spPr>
          <a:xfrm>
            <a:off x="2575619" y="1361926"/>
            <a:ext cx="8930249" cy="50346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переход от констатирующего оценивания к оцениванию диагностирующему и процессуальному, которое будет отражать динамику индивидуальных достижений обучающихся с ОВЗ</a:t>
            </a:r>
          </a:p>
        </p:txBody>
      </p:sp>
      <p:sp>
        <p:nvSpPr>
          <p:cNvPr id="25" name="Прямоугольник: скругленные углы 24">
            <a:extLst>
              <a:ext uri="{FF2B5EF4-FFF2-40B4-BE49-F238E27FC236}">
                <a16:creationId xmlns:a16="http://schemas.microsoft.com/office/drawing/2014/main" id="{4496FC0C-4B46-49C1-A7A6-B3FD18C8A923}"/>
              </a:ext>
            </a:extLst>
          </p:cNvPr>
          <p:cNvSpPr/>
          <p:nvPr/>
        </p:nvSpPr>
        <p:spPr>
          <a:xfrm>
            <a:off x="2575619" y="1925571"/>
            <a:ext cx="8930239" cy="50346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большая вариативность оценочных процедур, методов оценки и состава инструментария оценивания, позволяющая определить образовательный результат каждого ребенка</a:t>
            </a:r>
          </a:p>
        </p:txBody>
      </p:sp>
      <p:sp>
        <p:nvSpPr>
          <p:cNvPr id="26" name="Прямоугольник: скругленные углы 25">
            <a:extLst>
              <a:ext uri="{FF2B5EF4-FFF2-40B4-BE49-F238E27FC236}">
                <a16:creationId xmlns:a16="http://schemas.microsoft.com/office/drawing/2014/main" id="{2FDE6E1A-B12D-49C7-89DB-2B364B6C27B6}"/>
              </a:ext>
            </a:extLst>
          </p:cNvPr>
          <p:cNvSpPr/>
          <p:nvPr/>
        </p:nvSpPr>
        <p:spPr>
          <a:xfrm>
            <a:off x="2575618" y="2487269"/>
            <a:ext cx="8930239" cy="33508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вариативность форм предоставления результатов</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27" name="Прямоугольник: скругленные углы 26">
            <a:extLst>
              <a:ext uri="{FF2B5EF4-FFF2-40B4-BE49-F238E27FC236}">
                <a16:creationId xmlns:a16="http://schemas.microsoft.com/office/drawing/2014/main" id="{37B18A62-3F99-4EF5-BCF3-CA0A0E218D2B}"/>
              </a:ext>
            </a:extLst>
          </p:cNvPr>
          <p:cNvSpPr/>
          <p:nvPr/>
        </p:nvSpPr>
        <p:spPr>
          <a:xfrm>
            <a:off x="2575617" y="2937868"/>
            <a:ext cx="8928911" cy="62342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соотнесение оценки сформированности сферы жизненной компетенции, результатов программы коррекционной работы и других результатов образования.</a:t>
            </a:r>
          </a:p>
        </p:txBody>
      </p:sp>
    </p:spTree>
    <p:extLst>
      <p:ext uri="{BB962C8B-B14F-4D97-AF65-F5344CB8AC3E}">
        <p14:creationId xmlns:p14="http://schemas.microsoft.com/office/powerpoint/2010/main" val="1198156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1524000" y="6507163"/>
            <a:ext cx="9144000" cy="2714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43543" y="6492598"/>
            <a:ext cx="12192000" cy="365402"/>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6213" algn="ctr" eaLnBrk="0" fontAlgn="base" hangingPunct="0">
              <a:spcBef>
                <a:spcPct val="0"/>
              </a:spcBef>
              <a:spcAft>
                <a:spcPct val="0"/>
              </a:spcAft>
              <a:defRPr/>
            </a:pPr>
            <a:r>
              <a:rPr lang="ru-RU" dirty="0">
                <a:solidFill>
                  <a:prstClr val="white"/>
                </a:solidFill>
                <a:latin typeface="Calibri"/>
              </a:rPr>
              <a:t> ВСОКО</a:t>
            </a: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635680"/>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838200" y="324531"/>
            <a:ext cx="10515600" cy="238126"/>
          </a:xfrm>
        </p:spPr>
        <p:txBody>
          <a:bodyPr>
            <a:noAutofit/>
          </a:bodyPr>
          <a:lstStyle/>
          <a:p>
            <a:pPr algn="ctr"/>
            <a:r>
              <a:rPr lang="ru-RU" sz="1600" cap="all" dirty="0">
                <a:latin typeface="Times New Roman" panose="02020603050405020304" pitchFamily="18" charset="0"/>
                <a:cs typeface="Times New Roman" panose="02020603050405020304" pitchFamily="18" charset="0"/>
              </a:rPr>
              <a:t>Объектами и предметами внутренней системы оценки качества образования являются</a:t>
            </a:r>
            <a:endParaRPr lang="ru-RU" altLang="ru-RU" sz="1600" cap="all" dirty="0">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BE54BF4E-9A7D-4C42-B93C-FD8484A005E2}"/>
              </a:ext>
            </a:extLst>
          </p:cNvPr>
          <p:cNvSpPr/>
          <p:nvPr/>
        </p:nvSpPr>
        <p:spPr>
          <a:xfrm rot="16200000">
            <a:off x="-2095917" y="3211193"/>
            <a:ext cx="4581236" cy="369332"/>
          </a:xfrm>
          <a:prstGeom prst="rect">
            <a:avLst/>
          </a:prstGeom>
        </p:spPr>
        <p:txBody>
          <a:bodyPr wrap="square">
            <a:spAutoFit/>
          </a:bodyPr>
          <a:lstStyle/>
          <a:p>
            <a:r>
              <a:rPr lang="ru-RU" b="1" dirty="0">
                <a:latin typeface="Times New Roman" panose="02020603050405020304" pitchFamily="18" charset="0"/>
                <a:ea typeface="Calibri" panose="020F0502020204030204" pitchFamily="34" charset="0"/>
              </a:rPr>
              <a:t>Качество образовательных результатов</a:t>
            </a:r>
            <a:endParaRPr lang="ru-RU" dirty="0"/>
          </a:p>
        </p:txBody>
      </p:sp>
      <p:sp>
        <p:nvSpPr>
          <p:cNvPr id="29" name="Прямоугольник 28">
            <a:extLst>
              <a:ext uri="{FF2B5EF4-FFF2-40B4-BE49-F238E27FC236}">
                <a16:creationId xmlns:a16="http://schemas.microsoft.com/office/drawing/2014/main" id="{F1AFBF75-774E-449C-843B-14D97C11FD01}"/>
              </a:ext>
            </a:extLst>
          </p:cNvPr>
          <p:cNvSpPr/>
          <p:nvPr/>
        </p:nvSpPr>
        <p:spPr>
          <a:xfrm rot="16200000">
            <a:off x="4549170" y="3315505"/>
            <a:ext cx="5458383" cy="646331"/>
          </a:xfrm>
          <a:prstGeom prst="rect">
            <a:avLst/>
          </a:prstGeom>
        </p:spPr>
        <p:txBody>
          <a:bodyPr wrap="square">
            <a:spAutoFit/>
          </a:bodyPr>
          <a:lstStyle/>
          <a:p>
            <a:r>
              <a:rPr lang="ru-RU" b="1" dirty="0">
                <a:latin typeface="Times New Roman" panose="02020603050405020304" pitchFamily="18" charset="0"/>
                <a:ea typeface="Calibri" panose="020F0502020204030204" pitchFamily="34" charset="0"/>
              </a:rPr>
              <a:t>Качество    условий реализации образовательных программ</a:t>
            </a:r>
          </a:p>
        </p:txBody>
      </p:sp>
      <p:sp>
        <p:nvSpPr>
          <p:cNvPr id="11" name="Прямоугольник 10">
            <a:extLst>
              <a:ext uri="{FF2B5EF4-FFF2-40B4-BE49-F238E27FC236}">
                <a16:creationId xmlns:a16="http://schemas.microsoft.com/office/drawing/2014/main" id="{469397B9-CC3E-4E83-BE6D-E1E7D132CAFC}"/>
              </a:ext>
            </a:extLst>
          </p:cNvPr>
          <p:cNvSpPr/>
          <p:nvPr/>
        </p:nvSpPr>
        <p:spPr>
          <a:xfrm rot="16200000">
            <a:off x="114488" y="3305037"/>
            <a:ext cx="5316135" cy="369332"/>
          </a:xfrm>
          <a:prstGeom prst="rect">
            <a:avLst/>
          </a:prstGeom>
        </p:spPr>
        <p:txBody>
          <a:bodyPr wrap="none">
            <a:spAutoFit/>
          </a:bodyPr>
          <a:lstStyle/>
          <a:p>
            <a:r>
              <a:rPr lang="ru-RU" b="1" dirty="0">
                <a:latin typeface="Times New Roman" panose="02020603050405020304" pitchFamily="18" charset="0"/>
                <a:ea typeface="Calibri" panose="020F0502020204030204" pitchFamily="34" charset="0"/>
              </a:rPr>
              <a:t>Качество реализации образовательного процесса</a:t>
            </a:r>
            <a:endParaRPr lang="ru-RU" dirty="0"/>
          </a:p>
        </p:txBody>
      </p:sp>
      <p:sp>
        <p:nvSpPr>
          <p:cNvPr id="12" name="Прямоугольник 11">
            <a:extLst>
              <a:ext uri="{FF2B5EF4-FFF2-40B4-BE49-F238E27FC236}">
                <a16:creationId xmlns:a16="http://schemas.microsoft.com/office/drawing/2014/main" id="{6CC40BB1-77E8-466C-B321-31420E68BA6A}"/>
              </a:ext>
            </a:extLst>
          </p:cNvPr>
          <p:cNvSpPr/>
          <p:nvPr/>
        </p:nvSpPr>
        <p:spPr>
          <a:xfrm>
            <a:off x="428965" y="960210"/>
            <a:ext cx="2109325" cy="531423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latin typeface="Times New Roman" panose="02020603050405020304" pitchFamily="18" charset="0"/>
                <a:cs typeface="Times New Roman" panose="02020603050405020304" pitchFamily="18" charset="0"/>
              </a:rPr>
              <a:t>- оценка динамики образовательных достижений;</a:t>
            </a:r>
          </a:p>
          <a:p>
            <a:pPr algn="just"/>
            <a:r>
              <a:rPr lang="ru-RU" dirty="0">
                <a:solidFill>
                  <a:schemeClr val="tx1"/>
                </a:solidFill>
                <a:latin typeface="Times New Roman" panose="02020603050405020304" pitchFamily="18" charset="0"/>
                <a:cs typeface="Times New Roman" panose="02020603050405020304" pitchFamily="18" charset="0"/>
              </a:rPr>
              <a:t>- сочетание внешней и внутренней оценки;</a:t>
            </a:r>
          </a:p>
          <a:p>
            <a:pPr algn="just"/>
            <a:r>
              <a:rPr lang="ru-RU" dirty="0">
                <a:solidFill>
                  <a:schemeClr val="tx1"/>
                </a:solidFill>
                <a:latin typeface="Times New Roman" panose="02020603050405020304" pitchFamily="18" charset="0"/>
                <a:cs typeface="Times New Roman" panose="02020603050405020304" pitchFamily="18" charset="0"/>
              </a:rPr>
              <a:t>- комплексный поход к оценке результатов образования</a:t>
            </a:r>
          </a:p>
          <a:p>
            <a:pPr algn="just"/>
            <a:r>
              <a:rPr lang="ru-RU" dirty="0">
                <a:solidFill>
                  <a:schemeClr val="tx1"/>
                </a:solidFill>
                <a:latin typeface="Times New Roman" panose="02020603050405020304" pitchFamily="18" charset="0"/>
                <a:cs typeface="Times New Roman" panose="02020603050405020304" pitchFamily="18" charset="0"/>
              </a:rPr>
              <a:t>- удовлетворенность родителей качеством образовательного результата</a:t>
            </a:r>
          </a:p>
          <a:p>
            <a:pPr marL="285750" indent="-285750">
              <a:buFontTx/>
              <a:buChar char="-"/>
            </a:pP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30" name="Прямоугольник 29">
            <a:extLst>
              <a:ext uri="{FF2B5EF4-FFF2-40B4-BE49-F238E27FC236}">
                <a16:creationId xmlns:a16="http://schemas.microsoft.com/office/drawing/2014/main" id="{8AF9BA3D-D2A3-4E85-91CE-65AAC49AF6B8}"/>
              </a:ext>
            </a:extLst>
          </p:cNvPr>
          <p:cNvSpPr/>
          <p:nvPr/>
        </p:nvSpPr>
        <p:spPr>
          <a:xfrm>
            <a:off x="2925046" y="911012"/>
            <a:ext cx="4062462" cy="538382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dirty="0">
                <a:solidFill>
                  <a:schemeClr val="tx1"/>
                </a:solidFill>
                <a:latin typeface="Times New Roman" panose="02020603050405020304" pitchFamily="18" charset="0"/>
                <a:cs typeface="Times New Roman" panose="02020603050405020304" pitchFamily="18" charset="0"/>
              </a:rPr>
              <a:t>- оценка содержания адаптированной основной общеобразовательной программы;</a:t>
            </a:r>
          </a:p>
          <a:p>
            <a:pPr lvl="0"/>
            <a:r>
              <a:rPr lang="ru-RU" dirty="0">
                <a:solidFill>
                  <a:schemeClr val="tx1"/>
                </a:solidFill>
                <a:latin typeface="Times New Roman" panose="02020603050405020304" pitchFamily="18" charset="0"/>
                <a:cs typeface="Times New Roman" panose="02020603050405020304" pitchFamily="18" charset="0"/>
              </a:rPr>
              <a:t>программ внеурочной деятельности;</a:t>
            </a:r>
          </a:p>
          <a:p>
            <a:pPr lvl="0"/>
            <a:r>
              <a:rPr lang="ru-RU" dirty="0">
                <a:solidFill>
                  <a:schemeClr val="tx1"/>
                </a:solidFill>
                <a:latin typeface="Times New Roman" panose="02020603050405020304" pitchFamily="18" charset="0"/>
                <a:cs typeface="Times New Roman" panose="02020603050405020304" pitchFamily="18" charset="0"/>
              </a:rPr>
              <a:t>программ по предмету, курсу.</a:t>
            </a:r>
          </a:p>
          <a:p>
            <a:r>
              <a:rPr lang="ru-RU" dirty="0">
                <a:solidFill>
                  <a:schemeClr val="tx1"/>
                </a:solidFill>
                <a:latin typeface="Times New Roman" panose="02020603050405020304" pitchFamily="18" charset="0"/>
                <a:cs typeface="Times New Roman" panose="02020603050405020304" pitchFamily="18" charset="0"/>
              </a:rPr>
              <a:t>-контроль реализации календарно-учебных графиков, учебных планов и рабочих программ, программ коррекционных курсов (соответствие требованиям ФГОС);</a:t>
            </a:r>
          </a:p>
          <a:p>
            <a:r>
              <a:rPr lang="ru-RU" dirty="0">
                <a:solidFill>
                  <a:schemeClr val="tx1"/>
                </a:solidFill>
                <a:latin typeface="Times New Roman" panose="02020603050405020304" pitchFamily="18" charset="0"/>
                <a:cs typeface="Times New Roman" panose="02020603050405020304" pitchFamily="18" charset="0"/>
              </a:rPr>
              <a:t>- качество уроков и коррекционных занятий через соответствие ФГОС;</a:t>
            </a:r>
          </a:p>
          <a:p>
            <a:r>
              <a:rPr lang="ru-RU" dirty="0">
                <a:solidFill>
                  <a:schemeClr val="tx1"/>
                </a:solidFill>
                <a:latin typeface="Times New Roman" panose="02020603050405020304" pitchFamily="18" charset="0"/>
                <a:cs typeface="Times New Roman" panose="02020603050405020304" pitchFamily="18" charset="0"/>
              </a:rPr>
              <a:t>- качество ПКР через анализ результативности динамики развития;</a:t>
            </a:r>
          </a:p>
          <a:p>
            <a:r>
              <a:rPr lang="ru-RU" dirty="0">
                <a:solidFill>
                  <a:schemeClr val="tx1"/>
                </a:solidFill>
                <a:latin typeface="Times New Roman" panose="02020603050405020304" pitchFamily="18" charset="0"/>
                <a:cs typeface="Times New Roman" panose="02020603050405020304" pitchFamily="18" charset="0"/>
              </a:rPr>
              <a:t>- качество внеурочной деятельности, в том числе коррекционно-развивающей области;</a:t>
            </a:r>
          </a:p>
          <a:p>
            <a:r>
              <a:rPr lang="ru-RU" dirty="0">
                <a:solidFill>
                  <a:schemeClr val="tx1"/>
                </a:solidFill>
                <a:latin typeface="Times New Roman" panose="02020603050405020304" pitchFamily="18" charset="0"/>
                <a:cs typeface="Times New Roman" panose="02020603050405020304" pitchFamily="18" charset="0"/>
              </a:rPr>
              <a:t>- контроль деятельности </a:t>
            </a:r>
            <a:r>
              <a:rPr lang="ru-RU" dirty="0" err="1">
                <a:solidFill>
                  <a:schemeClr val="tx1"/>
                </a:solidFill>
                <a:latin typeface="Times New Roman" panose="02020603050405020304" pitchFamily="18" charset="0"/>
                <a:cs typeface="Times New Roman" panose="02020603050405020304" pitchFamily="18" charset="0"/>
              </a:rPr>
              <a:t>ППк</a:t>
            </a:r>
            <a:r>
              <a:rPr lang="ru-RU" dirty="0">
                <a:solidFill>
                  <a:schemeClr val="tx1"/>
                </a:solidFill>
                <a:latin typeface="Times New Roman" panose="02020603050405020304" pitchFamily="18" charset="0"/>
                <a:cs typeface="Times New Roman" panose="02020603050405020304" pitchFamily="18" charset="0"/>
              </a:rPr>
              <a:t>;</a:t>
            </a:r>
          </a:p>
          <a:p>
            <a:r>
              <a:rPr lang="ru-RU" dirty="0">
                <a:solidFill>
                  <a:schemeClr val="tx1"/>
                </a:solidFill>
                <a:latin typeface="Times New Roman" panose="02020603050405020304" pitchFamily="18" charset="0"/>
                <a:cs typeface="Times New Roman" panose="02020603050405020304" pitchFamily="18" charset="0"/>
              </a:rPr>
              <a:t>- удовлетворенность родителей качеством образовательного результата</a:t>
            </a:r>
          </a:p>
        </p:txBody>
      </p:sp>
      <p:sp>
        <p:nvSpPr>
          <p:cNvPr id="36" name="Прямоугольник 35">
            <a:extLst>
              <a:ext uri="{FF2B5EF4-FFF2-40B4-BE49-F238E27FC236}">
                <a16:creationId xmlns:a16="http://schemas.microsoft.com/office/drawing/2014/main" id="{09D9C89F-A470-4838-A2C9-06B36F76DC51}"/>
              </a:ext>
            </a:extLst>
          </p:cNvPr>
          <p:cNvSpPr/>
          <p:nvPr/>
        </p:nvSpPr>
        <p:spPr>
          <a:xfrm>
            <a:off x="9799267" y="806676"/>
            <a:ext cx="2266279" cy="1815882"/>
          </a:xfrm>
          <a:prstGeom prst="rect">
            <a:avLst/>
          </a:prstGeom>
          <a:solidFill>
            <a:schemeClr val="tx2">
              <a:lumMod val="20000"/>
              <a:lumOff val="80000"/>
            </a:schemeClr>
          </a:solidFill>
          <a:ln>
            <a:solidFill>
              <a:schemeClr val="accent5">
                <a:lumMod val="50000"/>
              </a:schemeClr>
            </a:solidFill>
          </a:ln>
          <a:scene3d>
            <a:camera prst="orthographicFront"/>
            <a:lightRig rig="threePt" dir="t"/>
          </a:scene3d>
          <a:sp3d>
            <a:bevelT prst="relaxedInset"/>
          </a:sp3d>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ru-RU" sz="1600" b="1" dirty="0">
                <a:solidFill>
                  <a:prstClr val="black"/>
                </a:solidFill>
                <a:latin typeface="Times New Roman" panose="02020603050405020304" pitchFamily="18" charset="0"/>
                <a:cs typeface="Times New Roman" panose="02020603050405020304" pitchFamily="18" charset="0"/>
              </a:rPr>
              <a:t>Особая пространственная и временная организация образовательной среды, архитектурная доступность</a:t>
            </a:r>
          </a:p>
        </p:txBody>
      </p:sp>
      <p:sp>
        <p:nvSpPr>
          <p:cNvPr id="37" name="Прямоугольник 36">
            <a:extLst>
              <a:ext uri="{FF2B5EF4-FFF2-40B4-BE49-F238E27FC236}">
                <a16:creationId xmlns:a16="http://schemas.microsoft.com/office/drawing/2014/main" id="{54798B84-EE63-4A9B-8B1B-7DFEF28D0464}"/>
              </a:ext>
            </a:extLst>
          </p:cNvPr>
          <p:cNvSpPr/>
          <p:nvPr/>
        </p:nvSpPr>
        <p:spPr>
          <a:xfrm>
            <a:off x="7623891" y="4475999"/>
            <a:ext cx="2125778" cy="707886"/>
          </a:xfrm>
          <a:prstGeom prst="rect">
            <a:avLst/>
          </a:prstGeom>
          <a:solidFill>
            <a:schemeClr val="tx2">
              <a:lumMod val="20000"/>
              <a:lumOff val="80000"/>
            </a:schemeClr>
          </a:solidFill>
          <a:ln>
            <a:solidFill>
              <a:schemeClr val="accent5">
                <a:lumMod val="50000"/>
              </a:schemeClr>
            </a:solidFill>
          </a:ln>
          <a:scene3d>
            <a:camera prst="orthographicFront"/>
            <a:lightRig rig="threePt" dir="t"/>
          </a:scene3d>
          <a:sp3d>
            <a:bevelT prst="relaxedInset"/>
          </a:sp3d>
        </p:spPr>
        <p:style>
          <a:lnRef idx="0">
            <a:schemeClr val="accent1"/>
          </a:lnRef>
          <a:fillRef idx="3">
            <a:schemeClr val="accent1"/>
          </a:fillRef>
          <a:effectRef idx="3">
            <a:schemeClr val="accent1"/>
          </a:effectRef>
          <a:fontRef idx="minor">
            <a:schemeClr val="lt1"/>
          </a:fontRef>
        </p:style>
        <p:txBody>
          <a:bodyPr wrap="square">
            <a:spAutoFit/>
          </a:bodyPr>
          <a:lstStyle/>
          <a:p>
            <a:pPr marL="271463" indent="-271463">
              <a:defRPr/>
            </a:pPr>
            <a:r>
              <a:rPr lang="ru-RU" sz="2000" b="1" dirty="0">
                <a:solidFill>
                  <a:prstClr val="black"/>
                </a:solidFill>
                <a:latin typeface="Times New Roman" panose="02020603050405020304" pitchFamily="18" charset="0"/>
                <a:cs typeface="Times New Roman" panose="02020603050405020304" pitchFamily="18" charset="0"/>
              </a:rPr>
              <a:t>Кадровые условия</a:t>
            </a:r>
          </a:p>
        </p:txBody>
      </p:sp>
      <p:sp>
        <p:nvSpPr>
          <p:cNvPr id="38" name="Прямоугольник 37">
            <a:extLst>
              <a:ext uri="{FF2B5EF4-FFF2-40B4-BE49-F238E27FC236}">
                <a16:creationId xmlns:a16="http://schemas.microsoft.com/office/drawing/2014/main" id="{E6C78911-FE27-4793-93C1-D38F7FC30A84}"/>
              </a:ext>
            </a:extLst>
          </p:cNvPr>
          <p:cNvSpPr/>
          <p:nvPr/>
        </p:nvSpPr>
        <p:spPr>
          <a:xfrm>
            <a:off x="9799267" y="4148076"/>
            <a:ext cx="2200229" cy="1077218"/>
          </a:xfrm>
          <a:prstGeom prst="rect">
            <a:avLst/>
          </a:prstGeom>
          <a:solidFill>
            <a:schemeClr val="tx2">
              <a:lumMod val="20000"/>
              <a:lumOff val="80000"/>
            </a:schemeClr>
          </a:solidFill>
          <a:ln>
            <a:solidFill>
              <a:schemeClr val="accent5">
                <a:lumMod val="50000"/>
              </a:schemeClr>
            </a:solidFill>
          </a:ln>
          <a:scene3d>
            <a:camera prst="orthographicFront"/>
            <a:lightRig rig="threePt" dir="t"/>
          </a:scene3d>
          <a:sp3d>
            <a:bevelT prst="relaxedInset"/>
          </a:sp3d>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ru-RU" sz="1600" b="1" dirty="0">
                <a:solidFill>
                  <a:prstClr val="black"/>
                </a:solidFill>
                <a:latin typeface="Times New Roman" panose="02020603050405020304" pitchFamily="18" charset="0"/>
                <a:cs typeface="Times New Roman" panose="02020603050405020304" pitchFamily="18" charset="0"/>
              </a:rPr>
              <a:t>Специалисты сопровождения, курсовая подготовка педагогов</a:t>
            </a:r>
          </a:p>
        </p:txBody>
      </p:sp>
      <p:sp>
        <p:nvSpPr>
          <p:cNvPr id="39" name="Прямоугольник 38">
            <a:extLst>
              <a:ext uri="{FF2B5EF4-FFF2-40B4-BE49-F238E27FC236}">
                <a16:creationId xmlns:a16="http://schemas.microsoft.com/office/drawing/2014/main" id="{8B418F5B-194F-4FBF-AB68-A5BEBF7DF814}"/>
              </a:ext>
            </a:extLst>
          </p:cNvPr>
          <p:cNvSpPr/>
          <p:nvPr/>
        </p:nvSpPr>
        <p:spPr>
          <a:xfrm>
            <a:off x="7389638" y="1833565"/>
            <a:ext cx="2125778" cy="1015663"/>
          </a:xfrm>
          <a:prstGeom prst="rect">
            <a:avLst/>
          </a:prstGeom>
          <a:solidFill>
            <a:schemeClr val="tx2">
              <a:lumMod val="20000"/>
              <a:lumOff val="80000"/>
            </a:schemeClr>
          </a:solidFill>
          <a:ln>
            <a:solidFill>
              <a:schemeClr val="accent5">
                <a:lumMod val="50000"/>
              </a:schemeClr>
            </a:solidFill>
          </a:ln>
          <a:scene3d>
            <a:camera prst="orthographicFront"/>
            <a:lightRig rig="threePt" dir="t"/>
          </a:scene3d>
          <a:sp3d>
            <a:bevelT prst="relaxedInset"/>
          </a:sp3d>
        </p:spPr>
        <p:style>
          <a:lnRef idx="0">
            <a:schemeClr val="accent1"/>
          </a:lnRef>
          <a:fillRef idx="3">
            <a:schemeClr val="accent1"/>
          </a:fillRef>
          <a:effectRef idx="3">
            <a:schemeClr val="accent1"/>
          </a:effectRef>
          <a:fontRef idx="minor">
            <a:schemeClr val="lt1"/>
          </a:fontRef>
        </p:style>
        <p:txBody>
          <a:bodyPr wrap="square">
            <a:spAutoFit/>
          </a:bodyPr>
          <a:lstStyle/>
          <a:p>
            <a:pPr marL="271463" indent="-271463">
              <a:defRPr/>
            </a:pPr>
            <a:r>
              <a:rPr lang="ru-RU" sz="2000" b="1" dirty="0">
                <a:solidFill>
                  <a:prstClr val="black"/>
                </a:solidFill>
                <a:latin typeface="Arial" panose="020B0604020202020204" pitchFamily="34" charset="0"/>
                <a:cs typeface="Arial" panose="020B0604020202020204" pitchFamily="34" charset="0"/>
              </a:rPr>
              <a:t> </a:t>
            </a:r>
            <a:r>
              <a:rPr lang="ru-RU" sz="2000" b="1" dirty="0">
                <a:solidFill>
                  <a:prstClr val="black"/>
                </a:solidFill>
                <a:latin typeface="Times New Roman" panose="02020603050405020304" pitchFamily="18" charset="0"/>
                <a:cs typeface="Times New Roman" panose="02020603050405020304" pitchFamily="18" charset="0"/>
              </a:rPr>
              <a:t>Материально-технические условия</a:t>
            </a:r>
          </a:p>
        </p:txBody>
      </p:sp>
      <p:sp>
        <p:nvSpPr>
          <p:cNvPr id="40" name="Прямоугольник 39">
            <a:extLst>
              <a:ext uri="{FF2B5EF4-FFF2-40B4-BE49-F238E27FC236}">
                <a16:creationId xmlns:a16="http://schemas.microsoft.com/office/drawing/2014/main" id="{B32EFAD6-C7D9-4A13-A21A-21412107FA01}"/>
              </a:ext>
            </a:extLst>
          </p:cNvPr>
          <p:cNvSpPr/>
          <p:nvPr/>
        </p:nvSpPr>
        <p:spPr>
          <a:xfrm>
            <a:off x="9815719" y="2658982"/>
            <a:ext cx="2200229" cy="1384995"/>
          </a:xfrm>
          <a:prstGeom prst="rect">
            <a:avLst/>
          </a:prstGeom>
          <a:solidFill>
            <a:schemeClr val="tx2">
              <a:lumMod val="20000"/>
              <a:lumOff val="80000"/>
            </a:schemeClr>
          </a:solidFill>
          <a:ln>
            <a:solidFill>
              <a:schemeClr val="accent5">
                <a:lumMod val="50000"/>
              </a:schemeClr>
            </a:solidFill>
          </a:ln>
          <a:scene3d>
            <a:camera prst="orthographicFront"/>
            <a:lightRig rig="threePt" dir="t"/>
          </a:scene3d>
          <a:sp3d>
            <a:bevelT prst="relaxedInset"/>
          </a:sp3d>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ru-RU" sz="1400" b="1" dirty="0">
                <a:solidFill>
                  <a:prstClr val="black"/>
                </a:solidFill>
                <a:latin typeface="Times New Roman" panose="02020603050405020304" pitchFamily="18" charset="0"/>
                <a:cs typeface="Times New Roman" panose="02020603050405020304" pitchFamily="18" charset="0"/>
              </a:rPr>
              <a:t>Наличие кабинетов для коррекционной работы, специальное оборудование, учебные пособия и учебники, электронные ресурсы</a:t>
            </a:r>
          </a:p>
        </p:txBody>
      </p:sp>
      <p:sp>
        <p:nvSpPr>
          <p:cNvPr id="41" name="Прямоугольник 40">
            <a:extLst>
              <a:ext uri="{FF2B5EF4-FFF2-40B4-BE49-F238E27FC236}">
                <a16:creationId xmlns:a16="http://schemas.microsoft.com/office/drawing/2014/main" id="{E78ED131-F081-4A7D-873F-616D496D6BFB}"/>
              </a:ext>
            </a:extLst>
          </p:cNvPr>
          <p:cNvSpPr/>
          <p:nvPr/>
        </p:nvSpPr>
        <p:spPr>
          <a:xfrm>
            <a:off x="7596552" y="5508637"/>
            <a:ext cx="2153117" cy="646331"/>
          </a:xfrm>
          <a:prstGeom prst="rect">
            <a:avLst/>
          </a:prstGeom>
          <a:solidFill>
            <a:schemeClr val="tx2">
              <a:lumMod val="20000"/>
              <a:lumOff val="80000"/>
            </a:schemeClr>
          </a:solidFill>
          <a:ln>
            <a:solidFill>
              <a:schemeClr val="accent5">
                <a:lumMod val="50000"/>
              </a:schemeClr>
            </a:solidFill>
          </a:ln>
          <a:scene3d>
            <a:camera prst="orthographicFront"/>
            <a:lightRig rig="threePt" dir="t"/>
          </a:scene3d>
          <a:sp3d>
            <a:bevelT prst="relaxedInset"/>
          </a:sp3d>
        </p:spPr>
        <p:style>
          <a:lnRef idx="0">
            <a:schemeClr val="accent1"/>
          </a:lnRef>
          <a:fillRef idx="3">
            <a:schemeClr val="accent1"/>
          </a:fillRef>
          <a:effectRef idx="3">
            <a:schemeClr val="accent1"/>
          </a:effectRef>
          <a:fontRef idx="minor">
            <a:schemeClr val="lt1"/>
          </a:fontRef>
        </p:style>
        <p:txBody>
          <a:bodyPr wrap="square">
            <a:spAutoFit/>
          </a:bodyPr>
          <a:lstStyle/>
          <a:p>
            <a:pPr marL="271463" indent="-271463">
              <a:defRPr/>
            </a:pPr>
            <a:r>
              <a:rPr lang="ru-RU" b="1" dirty="0">
                <a:solidFill>
                  <a:prstClr val="black"/>
                </a:solidFill>
                <a:latin typeface="Times New Roman" panose="02020603050405020304" pitchFamily="18" charset="0"/>
                <a:cs typeface="Times New Roman" panose="02020603050405020304" pitchFamily="18" charset="0"/>
              </a:rPr>
              <a:t> Специфические условия</a:t>
            </a:r>
          </a:p>
        </p:txBody>
      </p:sp>
      <p:sp>
        <p:nvSpPr>
          <p:cNvPr id="42" name="Прямоугольник 41">
            <a:extLst>
              <a:ext uri="{FF2B5EF4-FFF2-40B4-BE49-F238E27FC236}">
                <a16:creationId xmlns:a16="http://schemas.microsoft.com/office/drawing/2014/main" id="{0B9E4EBD-22D1-400C-B233-1AA182D52740}"/>
              </a:ext>
            </a:extLst>
          </p:cNvPr>
          <p:cNvSpPr/>
          <p:nvPr/>
        </p:nvSpPr>
        <p:spPr>
          <a:xfrm>
            <a:off x="9846379" y="5443447"/>
            <a:ext cx="2153117" cy="830997"/>
          </a:xfrm>
          <a:prstGeom prst="rect">
            <a:avLst/>
          </a:prstGeom>
          <a:solidFill>
            <a:schemeClr val="tx2">
              <a:lumMod val="20000"/>
              <a:lumOff val="80000"/>
            </a:schemeClr>
          </a:solidFill>
          <a:ln>
            <a:solidFill>
              <a:schemeClr val="accent5">
                <a:lumMod val="50000"/>
              </a:schemeClr>
            </a:solidFill>
          </a:ln>
          <a:scene3d>
            <a:camera prst="orthographicFront"/>
            <a:lightRig rig="threePt" dir="t"/>
          </a:scene3d>
          <a:sp3d>
            <a:bevelT prst="relaxedInset"/>
          </a:sp3d>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ru-RU" sz="1600" b="1" dirty="0">
                <a:solidFill>
                  <a:prstClr val="black"/>
                </a:solidFill>
                <a:latin typeface="Times New Roman" panose="02020603050405020304" pitchFamily="18" charset="0"/>
                <a:cs typeface="Times New Roman" panose="02020603050405020304" pitchFamily="18" charset="0"/>
              </a:rPr>
              <a:t>Система психолого-педагогического сопровождения</a:t>
            </a:r>
          </a:p>
        </p:txBody>
      </p:sp>
    </p:spTree>
    <p:extLst>
      <p:ext uri="{BB962C8B-B14F-4D97-AF65-F5344CB8AC3E}">
        <p14:creationId xmlns:p14="http://schemas.microsoft.com/office/powerpoint/2010/main" val="3470112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1524000" y="6507163"/>
            <a:ext cx="9144000" cy="2714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0" y="6467969"/>
            <a:ext cx="12192000" cy="390031"/>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630238" algn="ctr" eaLnBrk="0" fontAlgn="base" hangingPunct="0">
              <a:spcBef>
                <a:spcPct val="0"/>
              </a:spcBef>
              <a:spcAft>
                <a:spcPct val="0"/>
              </a:spcAft>
              <a:defRPr/>
            </a:pPr>
            <a:r>
              <a:rPr lang="ru-RU" dirty="0">
                <a:solidFill>
                  <a:prstClr val="white"/>
                </a:solidFill>
                <a:latin typeface="Calibri"/>
              </a:rPr>
              <a:t>УЧЕТ ИНДИВИДУАЛЬНЫХ РАЗЛИЧИЙ </a:t>
            </a: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635680"/>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838200" y="365125"/>
            <a:ext cx="10515600" cy="270555"/>
          </a:xfrm>
        </p:spPr>
        <p:txBody>
          <a:bodyPr>
            <a:normAutofit fontScale="90000"/>
          </a:bodyPr>
          <a:lstStyle/>
          <a:p>
            <a:pPr algn="ctr"/>
            <a:r>
              <a:rPr lang="ru-RU" altLang="ru-RU" sz="1600" cap="all" dirty="0">
                <a:latin typeface="Times New Roman" panose="02020603050405020304" pitchFamily="18" charset="0"/>
                <a:cs typeface="Times New Roman" panose="02020603050405020304" pitchFamily="18" charset="0"/>
              </a:rPr>
              <a:t>оценочная деятельность</a:t>
            </a:r>
          </a:p>
        </p:txBody>
      </p:sp>
      <p:sp>
        <p:nvSpPr>
          <p:cNvPr id="2" name="Прямоугольник 1">
            <a:extLst>
              <a:ext uri="{FF2B5EF4-FFF2-40B4-BE49-F238E27FC236}">
                <a16:creationId xmlns:a16="http://schemas.microsoft.com/office/drawing/2014/main" id="{E06AB3D9-51CA-4A43-AF37-39A9F46A7446}"/>
              </a:ext>
            </a:extLst>
          </p:cNvPr>
          <p:cNvSpPr/>
          <p:nvPr/>
        </p:nvSpPr>
        <p:spPr>
          <a:xfrm>
            <a:off x="169264" y="4001697"/>
            <a:ext cx="4941761" cy="707886"/>
          </a:xfrm>
          <a:prstGeom prst="rect">
            <a:avLst/>
          </a:prstGeom>
          <a:ln>
            <a:solidFill>
              <a:schemeClr val="accent1"/>
            </a:solidFill>
          </a:ln>
        </p:spPr>
        <p:txBody>
          <a:bodyPr wrap="square">
            <a:spAutoFit/>
          </a:bodyPr>
          <a:lstStyle/>
          <a:p>
            <a:r>
              <a:rPr lang="ru-RU" sz="2000" dirty="0">
                <a:latin typeface="Times New Roman" panose="02020603050405020304" pitchFamily="18" charset="0"/>
                <a:ea typeface="Calibri" panose="020F0502020204030204" pitchFamily="34" charset="0"/>
              </a:rPr>
              <a:t>Самооценка, которая выражается содержательной оценочной деятельностью</a:t>
            </a:r>
            <a:endParaRPr lang="ru-RU" sz="2000" dirty="0"/>
          </a:p>
        </p:txBody>
      </p:sp>
      <p:sp>
        <p:nvSpPr>
          <p:cNvPr id="9" name="Прямоугольник 8">
            <a:extLst>
              <a:ext uri="{FF2B5EF4-FFF2-40B4-BE49-F238E27FC236}">
                <a16:creationId xmlns:a16="http://schemas.microsoft.com/office/drawing/2014/main" id="{6DB48576-7036-4D01-A42F-D654F9DFFCD1}"/>
              </a:ext>
            </a:extLst>
          </p:cNvPr>
          <p:cNvSpPr/>
          <p:nvPr/>
        </p:nvSpPr>
        <p:spPr>
          <a:xfrm>
            <a:off x="140112" y="892110"/>
            <a:ext cx="4941763" cy="2862322"/>
          </a:xfrm>
          <a:prstGeom prst="rect">
            <a:avLst/>
          </a:prstGeom>
          <a:ln>
            <a:solidFill>
              <a:schemeClr val="accent1"/>
            </a:solidFill>
          </a:ln>
        </p:spPr>
        <p:txBody>
          <a:bodyPr wrap="square">
            <a:spAutoFit/>
          </a:bodyPr>
          <a:lstStyle/>
          <a:p>
            <a:r>
              <a:rPr lang="ru-RU" sz="2000" dirty="0">
                <a:latin typeface="Times New Roman" panose="02020603050405020304" pitchFamily="18" charset="0"/>
                <a:ea typeface="Calibri" panose="020F0502020204030204" pitchFamily="34" charset="0"/>
              </a:rPr>
              <a:t>Оценивание разных направлений деятельности ученика:</a:t>
            </a:r>
          </a:p>
          <a:p>
            <a:pPr marL="285750" indent="-285750">
              <a:buFontTx/>
              <a:buChar char="-"/>
            </a:pPr>
            <a:r>
              <a:rPr lang="ru-RU" sz="2000" dirty="0">
                <a:latin typeface="Times New Roman" panose="02020603050405020304" pitchFamily="18" charset="0"/>
                <a:ea typeface="Calibri" panose="020F0502020204030204" pitchFamily="34" charset="0"/>
              </a:rPr>
              <a:t>Предметные результаты освоения программы </a:t>
            </a:r>
          </a:p>
          <a:p>
            <a:pPr marL="285750" indent="-285750">
              <a:buFontTx/>
              <a:buChar char="-"/>
            </a:pPr>
            <a:r>
              <a:rPr lang="ru-RU" sz="2000" dirty="0">
                <a:latin typeface="Times New Roman" panose="02020603050405020304" pitchFamily="18" charset="0"/>
              </a:rPr>
              <a:t>Сформированность универсальных учебных действий</a:t>
            </a:r>
          </a:p>
          <a:p>
            <a:pPr marL="285750" indent="-285750">
              <a:buFontTx/>
              <a:buChar char="-"/>
            </a:pPr>
            <a:r>
              <a:rPr lang="ru-RU" sz="2000" dirty="0">
                <a:latin typeface="Times New Roman" panose="02020603050405020304" pitchFamily="18" charset="0"/>
              </a:rPr>
              <a:t>Личностное развитие и социальные компетенции, сформированность навыков жизненной компетентности</a:t>
            </a:r>
          </a:p>
        </p:txBody>
      </p:sp>
      <p:sp>
        <p:nvSpPr>
          <p:cNvPr id="11" name="Прямоугольник 10">
            <a:extLst>
              <a:ext uri="{FF2B5EF4-FFF2-40B4-BE49-F238E27FC236}">
                <a16:creationId xmlns:a16="http://schemas.microsoft.com/office/drawing/2014/main" id="{C29A3BA6-2E10-483D-ADAF-0F6FB433B114}"/>
              </a:ext>
            </a:extLst>
          </p:cNvPr>
          <p:cNvSpPr/>
          <p:nvPr/>
        </p:nvSpPr>
        <p:spPr>
          <a:xfrm>
            <a:off x="111900" y="5239302"/>
            <a:ext cx="4941761" cy="1015663"/>
          </a:xfrm>
          <a:prstGeom prst="rect">
            <a:avLst/>
          </a:prstGeom>
          <a:ln>
            <a:solidFill>
              <a:schemeClr val="accent1"/>
            </a:solidFill>
          </a:ln>
        </p:spPr>
        <p:txBody>
          <a:bodyPr wrap="square">
            <a:spAutoFit/>
          </a:bodyPr>
          <a:lstStyle/>
          <a:p>
            <a:r>
              <a:rPr lang="ru-RU" sz="2000" dirty="0">
                <a:latin typeface="Times New Roman" panose="02020603050405020304" pitchFamily="18" charset="0"/>
                <a:cs typeface="Times New Roman" panose="02020603050405020304" pitchFamily="18" charset="0"/>
              </a:rPr>
              <a:t>Мониторинг динамики и уровня развития познавательной, эмоциональной, регуляторной сферы обучающегося</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585AA54B-0488-4960-8AE6-7FF6C3D2F0E3}"/>
              </a:ext>
            </a:extLst>
          </p:cNvPr>
          <p:cNvSpPr/>
          <p:nvPr/>
        </p:nvSpPr>
        <p:spPr>
          <a:xfrm>
            <a:off x="5911122" y="3319378"/>
            <a:ext cx="6054151" cy="152591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Прямоугольник 3">
            <a:extLst>
              <a:ext uri="{FF2B5EF4-FFF2-40B4-BE49-F238E27FC236}">
                <a16:creationId xmlns:a16="http://schemas.microsoft.com/office/drawing/2014/main" id="{06442D8A-1CDF-42F3-B49B-B8D4EE75E7E2}"/>
              </a:ext>
            </a:extLst>
          </p:cNvPr>
          <p:cNvSpPr/>
          <p:nvPr/>
        </p:nvSpPr>
        <p:spPr>
          <a:xfrm>
            <a:off x="6176988" y="3405787"/>
            <a:ext cx="1813810" cy="62365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t>Критериальная</a:t>
            </a:r>
            <a:r>
              <a:rPr lang="ru-RU" dirty="0"/>
              <a:t> система</a:t>
            </a:r>
          </a:p>
        </p:txBody>
      </p:sp>
      <p:sp>
        <p:nvSpPr>
          <p:cNvPr id="12" name="Прямоугольник 11">
            <a:extLst>
              <a:ext uri="{FF2B5EF4-FFF2-40B4-BE49-F238E27FC236}">
                <a16:creationId xmlns:a16="http://schemas.microsoft.com/office/drawing/2014/main" id="{F0202C44-7673-4A0A-9394-38083F43C7F9}"/>
              </a:ext>
            </a:extLst>
          </p:cNvPr>
          <p:cNvSpPr/>
          <p:nvPr/>
        </p:nvSpPr>
        <p:spPr>
          <a:xfrm>
            <a:off x="6648138" y="4147929"/>
            <a:ext cx="1813810" cy="62365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Оценочные суждения</a:t>
            </a:r>
          </a:p>
        </p:txBody>
      </p:sp>
      <p:sp>
        <p:nvSpPr>
          <p:cNvPr id="13" name="Прямоугольник 12">
            <a:extLst>
              <a:ext uri="{FF2B5EF4-FFF2-40B4-BE49-F238E27FC236}">
                <a16:creationId xmlns:a16="http://schemas.microsoft.com/office/drawing/2014/main" id="{CECC5904-887B-4B36-A86F-D5076DFED3B0}"/>
              </a:ext>
            </a:extLst>
          </p:cNvPr>
          <p:cNvSpPr/>
          <p:nvPr/>
        </p:nvSpPr>
        <p:spPr>
          <a:xfrm>
            <a:off x="8419477" y="3413848"/>
            <a:ext cx="1813810" cy="62365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Волшебные линеечки»</a:t>
            </a:r>
          </a:p>
        </p:txBody>
      </p:sp>
      <p:sp>
        <p:nvSpPr>
          <p:cNvPr id="14" name="Прямоугольник 13">
            <a:extLst>
              <a:ext uri="{FF2B5EF4-FFF2-40B4-BE49-F238E27FC236}">
                <a16:creationId xmlns:a16="http://schemas.microsoft.com/office/drawing/2014/main" id="{09EAB421-0783-4B35-AD28-4E47976EE00E}"/>
              </a:ext>
            </a:extLst>
          </p:cNvPr>
          <p:cNvSpPr/>
          <p:nvPr/>
        </p:nvSpPr>
        <p:spPr>
          <a:xfrm>
            <a:off x="9761095" y="4085926"/>
            <a:ext cx="1813810" cy="62365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Символы,</a:t>
            </a:r>
          </a:p>
          <a:p>
            <a:pPr algn="ctr"/>
            <a:r>
              <a:rPr lang="ru-RU" dirty="0"/>
              <a:t>знаки</a:t>
            </a:r>
          </a:p>
        </p:txBody>
      </p:sp>
      <p:sp>
        <p:nvSpPr>
          <p:cNvPr id="15" name="Прямоугольник 14">
            <a:extLst>
              <a:ext uri="{FF2B5EF4-FFF2-40B4-BE49-F238E27FC236}">
                <a16:creationId xmlns:a16="http://schemas.microsoft.com/office/drawing/2014/main" id="{F952E82E-8682-4F34-AA67-0E10DC034D6A}"/>
              </a:ext>
            </a:extLst>
          </p:cNvPr>
          <p:cNvSpPr/>
          <p:nvPr/>
        </p:nvSpPr>
        <p:spPr>
          <a:xfrm>
            <a:off x="5911121" y="816953"/>
            <a:ext cx="6054152" cy="24056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15">
            <a:extLst>
              <a:ext uri="{FF2B5EF4-FFF2-40B4-BE49-F238E27FC236}">
                <a16:creationId xmlns:a16="http://schemas.microsoft.com/office/drawing/2014/main" id="{EBC8B3F6-0DFD-4AC3-9705-EF5A59FBE380}"/>
              </a:ext>
            </a:extLst>
          </p:cNvPr>
          <p:cNvSpPr/>
          <p:nvPr/>
        </p:nvSpPr>
        <p:spPr>
          <a:xfrm>
            <a:off x="6096000" y="848530"/>
            <a:ext cx="1813810" cy="623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Стартовая диагностика</a:t>
            </a:r>
          </a:p>
        </p:txBody>
      </p:sp>
      <p:sp>
        <p:nvSpPr>
          <p:cNvPr id="17" name="Прямоугольник 16">
            <a:extLst>
              <a:ext uri="{FF2B5EF4-FFF2-40B4-BE49-F238E27FC236}">
                <a16:creationId xmlns:a16="http://schemas.microsoft.com/office/drawing/2014/main" id="{6B3236D8-DF69-4A3C-AEF8-015A7F1F20D3}"/>
              </a:ext>
            </a:extLst>
          </p:cNvPr>
          <p:cNvSpPr/>
          <p:nvPr/>
        </p:nvSpPr>
        <p:spPr>
          <a:xfrm>
            <a:off x="5911121" y="1654215"/>
            <a:ext cx="1938728" cy="623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Стандартизированные письменные  работы и устные ответы</a:t>
            </a:r>
          </a:p>
        </p:txBody>
      </p:sp>
      <p:sp>
        <p:nvSpPr>
          <p:cNvPr id="18" name="Прямоугольник 17">
            <a:extLst>
              <a:ext uri="{FF2B5EF4-FFF2-40B4-BE49-F238E27FC236}">
                <a16:creationId xmlns:a16="http://schemas.microsoft.com/office/drawing/2014/main" id="{A422CD64-B197-42A9-B380-650C79AE07E7}"/>
              </a:ext>
            </a:extLst>
          </p:cNvPr>
          <p:cNvSpPr/>
          <p:nvPr/>
        </p:nvSpPr>
        <p:spPr>
          <a:xfrm>
            <a:off x="8170682" y="834100"/>
            <a:ext cx="1082623" cy="623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Проекты</a:t>
            </a:r>
          </a:p>
        </p:txBody>
      </p:sp>
      <p:sp>
        <p:nvSpPr>
          <p:cNvPr id="19" name="Прямоугольник 18">
            <a:extLst>
              <a:ext uri="{FF2B5EF4-FFF2-40B4-BE49-F238E27FC236}">
                <a16:creationId xmlns:a16="http://schemas.microsoft.com/office/drawing/2014/main" id="{3A861D56-F420-4E50-8391-B1539023B4CA}"/>
              </a:ext>
            </a:extLst>
          </p:cNvPr>
          <p:cNvSpPr/>
          <p:nvPr/>
        </p:nvSpPr>
        <p:spPr>
          <a:xfrm>
            <a:off x="7995795" y="1623784"/>
            <a:ext cx="1813810" cy="623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Тематические проверочные работы</a:t>
            </a:r>
          </a:p>
        </p:txBody>
      </p:sp>
      <p:sp>
        <p:nvSpPr>
          <p:cNvPr id="20" name="Прямоугольник 19">
            <a:extLst>
              <a:ext uri="{FF2B5EF4-FFF2-40B4-BE49-F238E27FC236}">
                <a16:creationId xmlns:a16="http://schemas.microsoft.com/office/drawing/2014/main" id="{51D785CB-9DBC-4043-AAE7-6449125A4793}"/>
              </a:ext>
            </a:extLst>
          </p:cNvPr>
          <p:cNvSpPr/>
          <p:nvPr/>
        </p:nvSpPr>
        <p:spPr>
          <a:xfrm>
            <a:off x="9453174" y="840570"/>
            <a:ext cx="1292900" cy="623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Практическая работа</a:t>
            </a:r>
          </a:p>
        </p:txBody>
      </p:sp>
      <p:sp>
        <p:nvSpPr>
          <p:cNvPr id="21" name="Прямоугольник 20">
            <a:extLst>
              <a:ext uri="{FF2B5EF4-FFF2-40B4-BE49-F238E27FC236}">
                <a16:creationId xmlns:a16="http://schemas.microsoft.com/office/drawing/2014/main" id="{E111F1EC-0D35-472B-9727-558245B096AF}"/>
              </a:ext>
            </a:extLst>
          </p:cNvPr>
          <p:cNvSpPr/>
          <p:nvPr/>
        </p:nvSpPr>
        <p:spPr>
          <a:xfrm>
            <a:off x="10227249" y="1592829"/>
            <a:ext cx="1670152" cy="623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Комплексная работа</a:t>
            </a:r>
          </a:p>
        </p:txBody>
      </p:sp>
      <p:sp>
        <p:nvSpPr>
          <p:cNvPr id="22" name="Прямоугольник 21">
            <a:extLst>
              <a:ext uri="{FF2B5EF4-FFF2-40B4-BE49-F238E27FC236}">
                <a16:creationId xmlns:a16="http://schemas.microsoft.com/office/drawing/2014/main" id="{698645D9-25C9-4C72-A2F5-11F2E969495A}"/>
              </a:ext>
            </a:extLst>
          </p:cNvPr>
          <p:cNvSpPr/>
          <p:nvPr/>
        </p:nvSpPr>
        <p:spPr>
          <a:xfrm>
            <a:off x="6045199" y="2482016"/>
            <a:ext cx="1509844" cy="5774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Творческие работы</a:t>
            </a:r>
          </a:p>
        </p:txBody>
      </p:sp>
      <p:sp>
        <p:nvSpPr>
          <p:cNvPr id="23" name="Прямоугольник 22">
            <a:extLst>
              <a:ext uri="{FF2B5EF4-FFF2-40B4-BE49-F238E27FC236}">
                <a16:creationId xmlns:a16="http://schemas.microsoft.com/office/drawing/2014/main" id="{A9E10AEB-EB35-4269-BC89-5185A3F2718B}"/>
              </a:ext>
            </a:extLst>
          </p:cNvPr>
          <p:cNvSpPr/>
          <p:nvPr/>
        </p:nvSpPr>
        <p:spPr>
          <a:xfrm>
            <a:off x="7690165" y="2374574"/>
            <a:ext cx="1328916" cy="775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Оценочные суждения</a:t>
            </a:r>
          </a:p>
          <a:p>
            <a:pPr algn="ctr"/>
            <a:r>
              <a:rPr lang="ru-RU" dirty="0"/>
              <a:t>педагога</a:t>
            </a:r>
          </a:p>
        </p:txBody>
      </p:sp>
      <p:sp>
        <p:nvSpPr>
          <p:cNvPr id="24" name="Прямоугольник 23">
            <a:extLst>
              <a:ext uri="{FF2B5EF4-FFF2-40B4-BE49-F238E27FC236}">
                <a16:creationId xmlns:a16="http://schemas.microsoft.com/office/drawing/2014/main" id="{0067C05A-B5C7-4B1F-9E4A-9B06526571AB}"/>
              </a:ext>
            </a:extLst>
          </p:cNvPr>
          <p:cNvSpPr/>
          <p:nvPr/>
        </p:nvSpPr>
        <p:spPr>
          <a:xfrm>
            <a:off x="9154204" y="2345088"/>
            <a:ext cx="1073045" cy="805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t>Диагнос</a:t>
            </a:r>
            <a:endParaRPr lang="ru-RU" dirty="0"/>
          </a:p>
          <a:p>
            <a:pPr algn="ctr"/>
            <a:r>
              <a:rPr lang="ru-RU" dirty="0" err="1"/>
              <a:t>тические</a:t>
            </a:r>
            <a:r>
              <a:rPr lang="ru-RU" dirty="0"/>
              <a:t> задания</a:t>
            </a:r>
          </a:p>
        </p:txBody>
      </p:sp>
      <p:sp>
        <p:nvSpPr>
          <p:cNvPr id="25" name="Прямоугольник 24">
            <a:extLst>
              <a:ext uri="{FF2B5EF4-FFF2-40B4-BE49-F238E27FC236}">
                <a16:creationId xmlns:a16="http://schemas.microsoft.com/office/drawing/2014/main" id="{D75BA930-F287-4CD4-B7E7-EBD85BA7140C}"/>
              </a:ext>
            </a:extLst>
          </p:cNvPr>
          <p:cNvSpPr/>
          <p:nvPr/>
        </p:nvSpPr>
        <p:spPr>
          <a:xfrm>
            <a:off x="10502067" y="2279402"/>
            <a:ext cx="1421359" cy="871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Качествен</a:t>
            </a:r>
          </a:p>
          <a:p>
            <a:pPr algn="ctr"/>
            <a:r>
              <a:rPr lang="ru-RU" dirty="0" err="1"/>
              <a:t>ный</a:t>
            </a:r>
            <a:r>
              <a:rPr lang="ru-RU" dirty="0"/>
              <a:t> анализ работ</a:t>
            </a:r>
          </a:p>
        </p:txBody>
      </p:sp>
      <p:sp>
        <p:nvSpPr>
          <p:cNvPr id="26" name="Прямоугольник 25">
            <a:extLst>
              <a:ext uri="{FF2B5EF4-FFF2-40B4-BE49-F238E27FC236}">
                <a16:creationId xmlns:a16="http://schemas.microsoft.com/office/drawing/2014/main" id="{9E9DFA83-5ADA-45C6-B375-7CA1D58D37FB}"/>
              </a:ext>
            </a:extLst>
          </p:cNvPr>
          <p:cNvSpPr/>
          <p:nvPr/>
        </p:nvSpPr>
        <p:spPr>
          <a:xfrm>
            <a:off x="5911121" y="4985948"/>
            <a:ext cx="6054151" cy="141846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Прямоугольник 26">
            <a:extLst>
              <a:ext uri="{FF2B5EF4-FFF2-40B4-BE49-F238E27FC236}">
                <a16:creationId xmlns:a16="http://schemas.microsoft.com/office/drawing/2014/main" id="{6CCAF4CB-56F4-464F-AA50-C39DAB5C3EFA}"/>
              </a:ext>
            </a:extLst>
          </p:cNvPr>
          <p:cNvSpPr/>
          <p:nvPr/>
        </p:nvSpPr>
        <p:spPr>
          <a:xfrm>
            <a:off x="5973580" y="5045340"/>
            <a:ext cx="1813810" cy="108532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Диагностика уровня актуального развития</a:t>
            </a:r>
          </a:p>
        </p:txBody>
      </p:sp>
      <p:sp>
        <p:nvSpPr>
          <p:cNvPr id="28" name="Прямоугольник 27">
            <a:extLst>
              <a:ext uri="{FF2B5EF4-FFF2-40B4-BE49-F238E27FC236}">
                <a16:creationId xmlns:a16="http://schemas.microsoft.com/office/drawing/2014/main" id="{553D0894-3AC4-41F7-A5D8-64DF51040B90}"/>
              </a:ext>
            </a:extLst>
          </p:cNvPr>
          <p:cNvSpPr/>
          <p:nvPr/>
        </p:nvSpPr>
        <p:spPr>
          <a:xfrm>
            <a:off x="7849849" y="5045340"/>
            <a:ext cx="1813810" cy="108532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Обследование ребенка на </a:t>
            </a:r>
            <a:r>
              <a:rPr lang="ru-RU" dirty="0" err="1"/>
              <a:t>ППк</a:t>
            </a:r>
            <a:endParaRPr lang="ru-RU" dirty="0"/>
          </a:p>
        </p:txBody>
      </p:sp>
      <p:sp>
        <p:nvSpPr>
          <p:cNvPr id="29" name="Прямоугольник 28">
            <a:extLst>
              <a:ext uri="{FF2B5EF4-FFF2-40B4-BE49-F238E27FC236}">
                <a16:creationId xmlns:a16="http://schemas.microsoft.com/office/drawing/2014/main" id="{6FE165D0-4038-47DC-8177-D0A2B78AF76F}"/>
              </a:ext>
            </a:extLst>
          </p:cNvPr>
          <p:cNvSpPr/>
          <p:nvPr/>
        </p:nvSpPr>
        <p:spPr>
          <a:xfrm>
            <a:off x="9839169" y="5077310"/>
            <a:ext cx="1813810" cy="108532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Анализ письменных работ ребенка</a:t>
            </a:r>
          </a:p>
        </p:txBody>
      </p:sp>
      <p:sp>
        <p:nvSpPr>
          <p:cNvPr id="5" name="Стрелка: вправо 4">
            <a:extLst>
              <a:ext uri="{FF2B5EF4-FFF2-40B4-BE49-F238E27FC236}">
                <a16:creationId xmlns:a16="http://schemas.microsoft.com/office/drawing/2014/main" id="{A772AE27-8EE1-4BF2-BFFC-89FF142E6C44}"/>
              </a:ext>
            </a:extLst>
          </p:cNvPr>
          <p:cNvSpPr/>
          <p:nvPr/>
        </p:nvSpPr>
        <p:spPr>
          <a:xfrm>
            <a:off x="5199609" y="1821512"/>
            <a:ext cx="43086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право 30">
            <a:extLst>
              <a:ext uri="{FF2B5EF4-FFF2-40B4-BE49-F238E27FC236}">
                <a16:creationId xmlns:a16="http://schemas.microsoft.com/office/drawing/2014/main" id="{A3CAEB21-7D37-400B-84A1-C5EA0F3C531C}"/>
              </a:ext>
            </a:extLst>
          </p:cNvPr>
          <p:cNvSpPr/>
          <p:nvPr/>
        </p:nvSpPr>
        <p:spPr>
          <a:xfrm>
            <a:off x="5305322" y="4082334"/>
            <a:ext cx="430864" cy="484632"/>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Стрелка: вправо 32">
            <a:extLst>
              <a:ext uri="{FF2B5EF4-FFF2-40B4-BE49-F238E27FC236}">
                <a16:creationId xmlns:a16="http://schemas.microsoft.com/office/drawing/2014/main" id="{DD9DDFC7-4547-40A9-82D1-87F6B3AD09FE}"/>
              </a:ext>
            </a:extLst>
          </p:cNvPr>
          <p:cNvSpPr/>
          <p:nvPr/>
        </p:nvSpPr>
        <p:spPr>
          <a:xfrm>
            <a:off x="5278358" y="5456318"/>
            <a:ext cx="430864"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1896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Прямоугольник 113">
            <a:extLst>
              <a:ext uri="{FF2B5EF4-FFF2-40B4-BE49-F238E27FC236}">
                <a16:creationId xmlns:a16="http://schemas.microsoft.com/office/drawing/2014/main" id="{40815045-6DED-4D78-B4EF-4CBDD29CDB14}"/>
              </a:ext>
            </a:extLst>
          </p:cNvPr>
          <p:cNvSpPr/>
          <p:nvPr/>
        </p:nvSpPr>
        <p:spPr>
          <a:xfrm>
            <a:off x="1524000" y="6507163"/>
            <a:ext cx="9144000" cy="27146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8" name="Прямоугольник 7">
            <a:extLst>
              <a:ext uri="{FF2B5EF4-FFF2-40B4-BE49-F238E27FC236}">
                <a16:creationId xmlns:a16="http://schemas.microsoft.com/office/drawing/2014/main" id="{4CB4B114-A7A4-4AC3-B0A6-0DE14DCEB840}"/>
              </a:ext>
            </a:extLst>
          </p:cNvPr>
          <p:cNvSpPr/>
          <p:nvPr/>
        </p:nvSpPr>
        <p:spPr>
          <a:xfrm>
            <a:off x="0" y="0"/>
            <a:ext cx="12192000" cy="2381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7" name="Прямоугольник 6">
            <a:extLst>
              <a:ext uri="{FF2B5EF4-FFF2-40B4-BE49-F238E27FC236}">
                <a16:creationId xmlns:a16="http://schemas.microsoft.com/office/drawing/2014/main" id="{133E590C-EA91-4553-8A43-DAA409EC4439}"/>
              </a:ext>
            </a:extLst>
          </p:cNvPr>
          <p:cNvSpPr/>
          <p:nvPr/>
        </p:nvSpPr>
        <p:spPr>
          <a:xfrm rot="10800000" flipV="1">
            <a:off x="43543" y="6301695"/>
            <a:ext cx="12192000" cy="556305"/>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10" name="Прямоугольник 9">
            <a:extLst>
              <a:ext uri="{FF2B5EF4-FFF2-40B4-BE49-F238E27FC236}">
                <a16:creationId xmlns:a16="http://schemas.microsoft.com/office/drawing/2014/main" id="{5200E565-380B-4E21-9E0B-3E914D7B6FAB}"/>
              </a:ext>
            </a:extLst>
          </p:cNvPr>
          <p:cNvSpPr/>
          <p:nvPr/>
        </p:nvSpPr>
        <p:spPr>
          <a:xfrm>
            <a:off x="0" y="635680"/>
            <a:ext cx="12090399" cy="12473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latin typeface="Calibri"/>
            </a:endParaRPr>
          </a:p>
        </p:txBody>
      </p:sp>
      <p:sp>
        <p:nvSpPr>
          <p:cNvPr id="3078" name="Заголовок 10">
            <a:extLst>
              <a:ext uri="{FF2B5EF4-FFF2-40B4-BE49-F238E27FC236}">
                <a16:creationId xmlns:a16="http://schemas.microsoft.com/office/drawing/2014/main" id="{02E6354B-87E8-477E-90A0-FD4D6D7FFCDF}"/>
              </a:ext>
            </a:extLst>
          </p:cNvPr>
          <p:cNvSpPr>
            <a:spLocks noGrp="1"/>
          </p:cNvSpPr>
          <p:nvPr>
            <p:ph type="title"/>
          </p:nvPr>
        </p:nvSpPr>
        <p:spPr>
          <a:xfrm>
            <a:off x="838200" y="365125"/>
            <a:ext cx="10515600" cy="124735"/>
          </a:xfrm>
        </p:spPr>
        <p:txBody>
          <a:bodyPr>
            <a:normAutofit fontScale="90000"/>
          </a:bodyPr>
          <a:lstStyle/>
          <a:p>
            <a:pPr algn="ctr"/>
            <a:r>
              <a:rPr lang="ru-RU" altLang="ru-RU" sz="2000" cap="all" dirty="0"/>
              <a:t> </a:t>
            </a:r>
            <a:r>
              <a:rPr lang="ru-RU" altLang="ru-RU" sz="1600" cap="all" dirty="0">
                <a:latin typeface="Times New Roman" panose="02020603050405020304" pitchFamily="18" charset="0"/>
                <a:cs typeface="Times New Roman" panose="02020603050405020304" pitchFamily="18" charset="0"/>
              </a:rPr>
              <a:t>модульное оценивание</a:t>
            </a:r>
          </a:p>
        </p:txBody>
      </p:sp>
      <p:sp>
        <p:nvSpPr>
          <p:cNvPr id="3" name="Прямоугольник 2">
            <a:extLst>
              <a:ext uri="{FF2B5EF4-FFF2-40B4-BE49-F238E27FC236}">
                <a16:creationId xmlns:a16="http://schemas.microsoft.com/office/drawing/2014/main" id="{39ACA526-682E-445D-9981-5EC7CAD77F47}"/>
              </a:ext>
            </a:extLst>
          </p:cNvPr>
          <p:cNvSpPr/>
          <p:nvPr/>
        </p:nvSpPr>
        <p:spPr>
          <a:xfrm>
            <a:off x="6854962" y="804287"/>
            <a:ext cx="5281535" cy="3963264"/>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15000"/>
              </a:lnSpc>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Минимальной единицей учебного процесса при модульном оценивании является тематически завершенный цикл уроков или модуль. Под модульным изучением предмета понимается логически завершенная часть учебного материала, которую учитель оценивает автономно. То есть ученик изучает раздел курса, например "Правописание безударных гласных в корне слова", и по окончанию изучения получает итоговую отметку.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6FAEE901-06F7-4623-9F35-94A179F19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1551" y="3156188"/>
            <a:ext cx="1490272" cy="1490272"/>
          </a:xfrm>
          <a:prstGeom prst="rect">
            <a:avLst/>
          </a:prstGeom>
        </p:spPr>
      </p:pic>
      <p:sp>
        <p:nvSpPr>
          <p:cNvPr id="12" name="Прямоугольник 11">
            <a:extLst>
              <a:ext uri="{FF2B5EF4-FFF2-40B4-BE49-F238E27FC236}">
                <a16:creationId xmlns:a16="http://schemas.microsoft.com/office/drawing/2014/main" id="{80E474C5-EC99-4AD2-A53E-E6C4F042F446}"/>
              </a:ext>
            </a:extLst>
          </p:cNvPr>
          <p:cNvSpPr/>
          <p:nvPr/>
        </p:nvSpPr>
        <p:spPr>
          <a:xfrm>
            <a:off x="154900" y="965882"/>
            <a:ext cx="6096000" cy="4671151"/>
          </a:xfrm>
          <a:prstGeom prst="rect">
            <a:avLst/>
          </a:prstGeom>
        </p:spPr>
        <p:txBody>
          <a:bodyPr>
            <a:spAutoFit/>
          </a:bodyPr>
          <a:lstStyle/>
          <a:p>
            <a:pPr algn="just">
              <a:lnSpc>
                <a:spcPct val="115000"/>
              </a:lnSpc>
              <a:spcAft>
                <a:spcPts val="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Каждый модуль является самостоятельным тематическим блоком и имеет жестко определенную структуру: </a:t>
            </a:r>
            <a:endParaRPr lang="ru-RU"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tabLst>
                <a:tab pos="457200" algn="l"/>
              </a:tabLs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изучение нового материала; </a:t>
            </a:r>
            <a:endParaRPr lang="ru-RU"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tabLst>
                <a:tab pos="457200" algn="l"/>
              </a:tabLs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организованное педагогическое общение в рамках новой темы (организация работы в группах, парах, практическая деятельность, проектная деятельность, самостоятельные и проверочные работы, домашние задания, творческие работы и т.д.); </a:t>
            </a:r>
            <a:endParaRPr lang="ru-RU"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tabLst>
                <a:tab pos="457200" algn="l"/>
              </a:tabLs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закрепление тематического материала (выполнение индивидуальных заданий); </a:t>
            </a:r>
            <a:endParaRPr lang="ru-RU"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tabLst>
                <a:tab pos="457200" algn="l"/>
              </a:tabLs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контрольное(-</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ые</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занятие(-я) </a:t>
            </a:r>
            <a:endParaRPr lang="ru-RU"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D97F511B-66F6-4866-B782-09397174E227}"/>
              </a:ext>
            </a:extLst>
          </p:cNvPr>
          <p:cNvSpPr/>
          <p:nvPr/>
        </p:nvSpPr>
        <p:spPr>
          <a:xfrm>
            <a:off x="5788030" y="4978791"/>
            <a:ext cx="6348467" cy="18266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lnSpc>
                <a:spcPct val="115000"/>
              </a:lnSpc>
              <a:spcAft>
                <a:spcPts val="0"/>
              </a:spcAft>
              <a:tabLst>
                <a:tab pos="457200" algn="l"/>
              </a:tabLst>
            </a:pPr>
            <a:r>
              <a:rPr lang="ru-RU" dirty="0">
                <a:latin typeface="Times New Roman" panose="02020603050405020304" pitchFamily="18" charset="0"/>
                <a:ea typeface="Times New Roman" panose="02020603050405020304" pitchFamily="18" charset="0"/>
                <a:cs typeface="Times New Roman" panose="02020603050405020304" pitchFamily="18" charset="0"/>
              </a:rPr>
              <a:t>ПРЕИМУЩЕСТВА</a:t>
            </a:r>
          </a:p>
          <a:p>
            <a:pPr lvl="0">
              <a:lnSpc>
                <a:spcPct val="115000"/>
              </a:lnSpc>
              <a:spcAft>
                <a:spcPts val="0"/>
              </a:spcAft>
              <a:tabLst>
                <a:tab pos="457200" algn="l"/>
              </a:tabLs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Происходит активизация усвоения знаний по конкретной учебной теме!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tabLst>
                <a:tab pos="457200" algn="l"/>
              </a:tabLs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Перенос акцентов с учебных периодов на конкретные результаты освоения учебного материала!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Рисунок 15">
            <a:extLst>
              <a:ext uri="{FF2B5EF4-FFF2-40B4-BE49-F238E27FC236}">
                <a16:creationId xmlns:a16="http://schemas.microsoft.com/office/drawing/2014/main" id="{C2BCFA3F-724C-4BC2-9E82-EA2FF9D2E36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40652" y="4986985"/>
            <a:ext cx="1682499" cy="1682499"/>
          </a:xfrm>
          <a:prstGeom prst="rect">
            <a:avLst/>
          </a:prstGeom>
        </p:spPr>
      </p:pic>
    </p:spTree>
    <p:extLst>
      <p:ext uri="{BB962C8B-B14F-4D97-AF65-F5344CB8AC3E}">
        <p14:creationId xmlns:p14="http://schemas.microsoft.com/office/powerpoint/2010/main" val="88501466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1794</TotalTime>
  <Words>3837</Words>
  <Application>Microsoft Office PowerPoint</Application>
  <PresentationFormat>Широкоэкранный</PresentationFormat>
  <Paragraphs>627</Paragraphs>
  <Slides>36</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36</vt:i4>
      </vt:variant>
    </vt:vector>
  </HeadingPairs>
  <TitlesOfParts>
    <vt:vector size="46" baseType="lpstr">
      <vt:lpstr>Arial</vt:lpstr>
      <vt:lpstr>Arial Black</vt:lpstr>
      <vt:lpstr>Arial Unicode MS</vt:lpstr>
      <vt:lpstr>Calibri</vt:lpstr>
      <vt:lpstr>Calibri Light</vt:lpstr>
      <vt:lpstr>Constantia</vt:lpstr>
      <vt:lpstr>Symbol</vt:lpstr>
      <vt:lpstr>Times New Roman</vt:lpstr>
      <vt:lpstr>Verdana</vt:lpstr>
      <vt:lpstr>Тема Office</vt:lpstr>
      <vt:lpstr>Презентация PowerPoint</vt:lpstr>
      <vt:lpstr>Презентация PowerPoint</vt:lpstr>
      <vt:lpstr>Презентация PowerPoint</vt:lpstr>
      <vt:lpstr>Презентация PowerPoint</vt:lpstr>
      <vt:lpstr>ФГОС  НОО обучающихся с ОВЗ  приказ Минобрнауки № 1598 от 19.12.2014</vt:lpstr>
      <vt:lpstr> система оценки достижений планируемых результатов освоения АООП НОО</vt:lpstr>
      <vt:lpstr>Объектами и предметами внутренней системы оценки качества образования являются</vt:lpstr>
      <vt:lpstr>оценочная деятельность</vt:lpstr>
      <vt:lpstr> модульное оценивание</vt:lpstr>
      <vt:lpstr> модульное оценивание</vt:lpstr>
      <vt:lpstr> модульное оценивание</vt:lpstr>
      <vt:lpstr> процедура проведения аттестации</vt:lpstr>
      <vt:lpstr> процедура проведения аттестации</vt:lpstr>
      <vt:lpstr> ДИФЕЕРЕНЦИРОАННЫЙ ПОДХОД</vt:lpstr>
      <vt:lpstr> ДИФЕЕРЕНЦИРОАННЫЙ ПОДХОД</vt:lpstr>
      <vt:lpstr> ДИФЕЕРЕНЦИРОАННЫЙ ПОДХОД</vt:lpstr>
      <vt:lpstr>ПСИХОЛОГО-ПЕДАГОГИЧЕСКИЙ КОНСИЛИУМ</vt:lpstr>
      <vt:lpstr> КомплекснаЯ оценка уровня развития и обученности ребенка</vt:lpstr>
      <vt:lpstr>Презентация PowerPoint</vt:lpstr>
      <vt:lpstr> МЕТАПРЕДМЕТНЫЕ РЕЗУЛЬТАТЫ ОСВОЕНИЯ АООП НОО</vt:lpstr>
      <vt:lpstr> ПОЗНАВАТЕЛЬНЫЕ УУД</vt:lpstr>
      <vt:lpstr> ПОЗНАВАТЕЛЬНЫЕ УУД</vt:lpstr>
      <vt:lpstr>ДИАГНОСТИКА СПЕЦИАЛИСТОВ</vt:lpstr>
      <vt:lpstr>  ДИАГНОСТИЧЕСКАЯ ДЕЯТЕЛЬНОСТЬ СПЕЦИАЛИСТОВ</vt:lpstr>
      <vt:lpstr>  Оцениваемые параметры учителя-дефектолога  </vt:lpstr>
      <vt:lpstr> КАЧЕСТВЕННО-КОЛИЧЕСТВЕННАЯ ОЦЕНКА</vt:lpstr>
      <vt:lpstr>ПСИХОЛОГО-ПЕДАГОГИЧЕСКИЕ КОНСИЛИУМЫ</vt:lpstr>
      <vt:lpstr> НАВЫКИ ЖИЗНЕННОЙ КОМПЕТЕНЦИИ</vt:lpstr>
      <vt:lpstr>Презентация PowerPoint</vt:lpstr>
      <vt:lpstr>Презентация PowerPoint</vt:lpstr>
      <vt:lpstr>Презентация PowerPoint</vt:lpstr>
      <vt:lpstr> Индивидуальный профиль обучающегося с ЗПР </vt:lpstr>
      <vt:lpstr> Качественно-количественная оценка</vt:lpstr>
      <vt:lpstr> КАЧЕСТВЕННО_КОЛИЧЕСТВЕННАЯ ОЦЕНКА</vt:lpstr>
      <vt:lpstr> Качественно-количественная оценка</vt:lpstr>
      <vt:lpstr>Индивидуальный профиль обучающегося с нарушением зрения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ДЕФЕКТОЛОГИЧЕСКОЕ СОПРОВОЖДЕНИЕ</dc:title>
  <dc:creator>Adelya</dc:creator>
  <cp:lastModifiedBy>Adelya</cp:lastModifiedBy>
  <cp:revision>179</cp:revision>
  <dcterms:created xsi:type="dcterms:W3CDTF">2017-11-03T04:50:08Z</dcterms:created>
  <dcterms:modified xsi:type="dcterms:W3CDTF">2018-09-10T05:59:47Z</dcterms:modified>
</cp:coreProperties>
</file>