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73" r:id="rId5"/>
    <p:sldId id="260" r:id="rId6"/>
    <p:sldId id="261" r:id="rId7"/>
    <p:sldId id="292" r:id="rId8"/>
    <p:sldId id="264" r:id="rId9"/>
    <p:sldId id="262" r:id="rId10"/>
    <p:sldId id="280" r:id="rId11"/>
    <p:sldId id="297" r:id="rId12"/>
    <p:sldId id="265" r:id="rId13"/>
    <p:sldId id="282" r:id="rId14"/>
    <p:sldId id="284" r:id="rId15"/>
    <p:sldId id="281" r:id="rId16"/>
    <p:sldId id="288" r:id="rId17"/>
    <p:sldId id="290" r:id="rId18"/>
    <p:sldId id="291" r:id="rId19"/>
    <p:sldId id="266" r:id="rId20"/>
    <p:sldId id="29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60"/>
  </p:normalViewPr>
  <p:slideViewPr>
    <p:cSldViewPr>
      <p:cViewPr varScale="1">
        <p:scale>
          <a:sx n="72" d="100"/>
          <a:sy n="72" d="100"/>
        </p:scale>
        <p:origin x="-10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F801-F661-4AB1-86E3-E0A38684B7EE}" type="datetimeFigureOut">
              <a:rPr lang="ru-RU" smtClean="0"/>
              <a:pPr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80C42-E3CE-4788-8DAB-DD94339F5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F801-F661-4AB1-86E3-E0A38684B7EE}" type="datetimeFigureOut">
              <a:rPr lang="ru-RU" smtClean="0"/>
              <a:pPr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80C42-E3CE-4788-8DAB-DD94339F5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F801-F661-4AB1-86E3-E0A38684B7EE}" type="datetimeFigureOut">
              <a:rPr lang="ru-RU" smtClean="0"/>
              <a:pPr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80C42-E3CE-4788-8DAB-DD94339F5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F801-F661-4AB1-86E3-E0A38684B7EE}" type="datetimeFigureOut">
              <a:rPr lang="ru-RU" smtClean="0"/>
              <a:pPr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80C42-E3CE-4788-8DAB-DD94339F5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F801-F661-4AB1-86E3-E0A38684B7EE}" type="datetimeFigureOut">
              <a:rPr lang="ru-RU" smtClean="0"/>
              <a:pPr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80C42-E3CE-4788-8DAB-DD94339F5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F801-F661-4AB1-86E3-E0A38684B7EE}" type="datetimeFigureOut">
              <a:rPr lang="ru-RU" smtClean="0"/>
              <a:pPr/>
              <a:t>14.09.2018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80C42-E3CE-4788-8DAB-DD94339F5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F801-F661-4AB1-86E3-E0A38684B7EE}" type="datetimeFigureOut">
              <a:rPr lang="ru-RU" smtClean="0"/>
              <a:pPr/>
              <a:t>14.09.2018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80C42-E3CE-4788-8DAB-DD94339F5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F801-F661-4AB1-86E3-E0A38684B7EE}" type="datetimeFigureOut">
              <a:rPr lang="ru-RU" smtClean="0"/>
              <a:pPr/>
              <a:t>14.09.2018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80C42-E3CE-4788-8DAB-DD94339F5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F801-F661-4AB1-86E3-E0A38684B7EE}" type="datetimeFigureOut">
              <a:rPr lang="ru-RU" smtClean="0"/>
              <a:pPr/>
              <a:t>14.09.2018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80C42-E3CE-4788-8DAB-DD94339F5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F801-F661-4AB1-86E3-E0A38684B7EE}" type="datetimeFigureOut">
              <a:rPr lang="ru-RU" smtClean="0"/>
              <a:pPr/>
              <a:t>14.09.2018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80C42-E3CE-4788-8DAB-DD94339F5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F801-F661-4AB1-86E3-E0A38684B7EE}" type="datetimeFigureOut">
              <a:rPr lang="ru-RU" smtClean="0"/>
              <a:pPr/>
              <a:t>14.09.2018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80C42-E3CE-4788-8DAB-DD94339F5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DF801-F661-4AB1-86E3-E0A38684B7EE}" type="datetimeFigureOut">
              <a:rPr lang="ru-RU" smtClean="0"/>
              <a:pPr/>
              <a:t>14.09.2018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80C42-E3CE-4788-8DAB-DD94339F5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supe_logo_ru_full.pn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792288" cy="808038"/>
          </a:xfrm>
        </p:spPr>
      </p:pic>
      <p:sp>
        <p:nvSpPr>
          <p:cNvPr id="5" name="Прямоугольник 4"/>
          <p:cNvSpPr/>
          <p:nvPr/>
        </p:nvSpPr>
        <p:spPr>
          <a:xfrm>
            <a:off x="467544" y="1052737"/>
            <a:ext cx="83529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Психолого-педагогические подходы к формированию предпосылок социально-экономической компетентности у младших школьников с нарушениями интеллекта (умственной отсталостью в легкой степени)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501008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Щербакова Анна </a:t>
            </a:r>
            <a:r>
              <a:rPr lang="ru-RU" sz="2800" b="1" dirty="0" smtClean="0"/>
              <a:t>Михайловна</a:t>
            </a:r>
          </a:p>
          <a:p>
            <a:pPr algn="ctr"/>
            <a:r>
              <a:rPr lang="ru-RU" sz="2800" dirty="0" err="1" smtClean="0"/>
              <a:t>кпн</a:t>
            </a:r>
            <a:r>
              <a:rPr lang="ru-RU" sz="2800" dirty="0" smtClean="0"/>
              <a:t>, </a:t>
            </a:r>
            <a:r>
              <a:rPr lang="ru-RU" sz="2800" dirty="0" err="1" smtClean="0"/>
              <a:t>ст.н.сотрудник,профессор</a:t>
            </a:r>
            <a:r>
              <a:rPr lang="ru-RU" sz="2800" dirty="0" smtClean="0"/>
              <a:t> МГППУ</a:t>
            </a:r>
          </a:p>
          <a:p>
            <a:pPr algn="ctr"/>
            <a:r>
              <a:rPr lang="ru-RU" sz="2800" b="1" dirty="0" smtClean="0"/>
              <a:t>Открытая лекция на Всероссийском обучающем семинаре «Разработка диагностического инструментария для мониторинга становления сферы жизненной компетенции обучающихся с ЗПР и легкой умственной отсталостью» Иркутск, 2018</a:t>
            </a:r>
            <a:endParaRPr lang="ru-RU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313"/>
            <a:ext cx="8347075" cy="503237"/>
          </a:xfrm>
        </p:spPr>
        <p:txBody>
          <a:bodyPr/>
          <a:lstStyle/>
          <a:p>
            <a:pPr eaLnBrk="1" hangingPunct="1"/>
            <a:r>
              <a:rPr lang="ru-RU" sz="1400" b="1" smtClean="0"/>
              <a:t>СОДЕРЖАНИЕ ПРОГРАММЫ ПОДГОТОВКИ К САМОСТОЯТЕЛЬНОЙ ЖИЗНИ</a:t>
            </a:r>
            <a:br>
              <a:rPr lang="ru-RU" sz="1400" b="1" smtClean="0"/>
            </a:br>
            <a:r>
              <a:rPr lang="ru-RU" sz="1200" b="1" smtClean="0"/>
              <a:t>А.М. Щербакова, Н.В.Москоленко</a:t>
            </a:r>
            <a:r>
              <a:rPr lang="ru-RU" sz="1200" smtClean="0"/>
              <a:t> //Дефектология,2001.№ 3,4; 2006. №1. </a:t>
            </a:r>
            <a:endParaRPr lang="ru-RU" sz="1400" b="1" smtClean="0"/>
          </a:p>
        </p:txBody>
      </p:sp>
      <p:graphicFrame>
        <p:nvGraphicFramePr>
          <p:cNvPr id="42163" name="Group 179"/>
          <p:cNvGraphicFramePr>
            <a:graphicFrameLocks noGrp="1"/>
          </p:cNvGraphicFramePr>
          <p:nvPr>
            <p:ph type="tbl" idx="4294967295"/>
          </p:nvPr>
        </p:nvGraphicFramePr>
        <p:xfrm>
          <a:off x="428625" y="785813"/>
          <a:ext cx="8501121" cy="5929353"/>
        </p:xfrm>
        <a:graphic>
          <a:graphicData uri="http://schemas.openxmlformats.org/drawingml/2006/table">
            <a:tbl>
              <a:tblPr/>
              <a:tblGrid>
                <a:gridCol w="1802954"/>
                <a:gridCol w="1504671"/>
                <a:gridCol w="2253693"/>
                <a:gridCol w="2939803"/>
              </a:tblGrid>
              <a:tr h="27782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Направления работы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Ожидаемый результат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436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СТАНОВЛЕНИЕ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ЖИЗНЕННОЙ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ПЕРСПЕКТИВЫ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Конкретизация и уточнение жизненных планов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Моделирование образа прошлого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Моделирование образа будущего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образа избранника/избранницы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Формирование готовности к выполнению семейных ролей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Уход от размытости жизненной перспективы, уточнение временной составляющей жизненных планов; сглаживание нарушений половой идентификации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045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ПРОДУКТИВНОСТИ СОЦИАЛЬНЫХ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КОНТАКТОВ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коммуникативных навыков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Формирование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субъектной позиции в общении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Привитие моральных и правовых норм общества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возможности функционирования в различных социальных ролях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Расширение социальных контактов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Принятие субъектной позиции в общении;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восполнение дефицита социального опыта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67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ПОЛОЖИТЕЛЬНОГО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ОТНОШЕНИЯ К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ТРУДУ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готовности к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самообеспечению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основе труда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устойчивых навыков бытового самообслуживания и обслуживающего труда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адекватного профессионального самоопределения на основе профориентации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Преодоление иждивенчества, некомпетентности в области бытовой экономики, формирование чувства хозяина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Перспектива </a:t>
            </a:r>
            <a:r>
              <a:rPr lang="ru-RU" dirty="0" smtClean="0"/>
              <a:t>будущего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 «Воспитание </a:t>
            </a:r>
            <a:r>
              <a:rPr lang="en-US" i="1" dirty="0" smtClean="0"/>
              <a:t>[…]</a:t>
            </a:r>
            <a:r>
              <a:rPr lang="ru-RU" dirty="0" smtClean="0"/>
              <a:t>было бы невозможно, если бы в самом естественном процессе развития и формирования ребенка не была заложена перспектива будущего, определенная требованиями общественного бытия» . (</a:t>
            </a:r>
            <a:r>
              <a:rPr lang="ru-RU" dirty="0" err="1" smtClean="0"/>
              <a:t>Выготский</a:t>
            </a:r>
            <a:r>
              <a:rPr lang="ru-RU" dirty="0" smtClean="0"/>
              <a:t> Л.С. К вопросу о динамике детского характера)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Младший школьный возраст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Является чувствительным к воздействиям психолого-педагогической работы, направленной на создание предпосылок социально-экономической компетенции</a:t>
            </a:r>
          </a:p>
          <a:p>
            <a:r>
              <a:rPr lang="ru-RU" dirty="0" smtClean="0"/>
              <a:t>В младшем школьном возрасте следует </a:t>
            </a:r>
            <a:r>
              <a:rPr lang="ru-RU" dirty="0" smtClean="0"/>
              <a:t>уделять особое </a:t>
            </a:r>
            <a:r>
              <a:rPr lang="ru-RU" dirty="0" smtClean="0"/>
              <a:t>внимание </a:t>
            </a:r>
            <a:r>
              <a:rPr lang="ru-RU" dirty="0" smtClean="0"/>
              <a:t>проблеме </a:t>
            </a:r>
            <a:r>
              <a:rPr lang="ru-RU" dirty="0" smtClean="0"/>
              <a:t>нравственных аспектов формируемой компетенции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Существенным фактором социализации  является способность человека к соотнесению своих желаний и возможностей с требованиями, предъявляемыми со стороны окружающих и общества. Задача формирования такой способности требует обращения к вопросам развития личности умственно отсталых детей в морально-нравственном аспекте.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Между тем, В.В.Зеньковский писал: «Можно прививать детям какие-либо навыки, сообщать те или иные знания, если это требуется жизнью, но с педагогической точки зрения ясно, что любая программа воспитания должна быть такой, чтобы эти навыки и знания не внешне, не механически закреплялись в личности, но связывались с ее внутренним содержанием, с ее внутренней жизнью.»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Диагностика </a:t>
            </a:r>
            <a:r>
              <a:rPr lang="ru-RU" dirty="0" smtClean="0"/>
              <a:t>морально-нравственного развития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971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Методики </a:t>
            </a:r>
            <a:r>
              <a:rPr lang="ru-RU" dirty="0" smtClean="0"/>
              <a:t>для диагностики морально-нравственного развития детей с задержкой психического развития, описанные в работе </a:t>
            </a:r>
            <a:r>
              <a:rPr lang="ru-RU" dirty="0" err="1" smtClean="0"/>
              <a:t>Е.А.Винниковой</a:t>
            </a:r>
            <a:r>
              <a:rPr lang="ru-RU" dirty="0" smtClean="0"/>
              <a:t> и </a:t>
            </a:r>
            <a:r>
              <a:rPr lang="ru-RU" sz="3100" dirty="0" smtClean="0"/>
              <a:t>Е.С.Слепович (О психологических механизмах становления морального поведения у детей с задержкой психического развития // - Дефектология</a:t>
            </a:r>
            <a:r>
              <a:rPr lang="ru-RU" dirty="0" smtClean="0"/>
              <a:t>, </a:t>
            </a:r>
            <a:r>
              <a:rPr lang="ru-RU" dirty="0" smtClean="0"/>
              <a:t>1999. - №1)</a:t>
            </a:r>
            <a:endParaRPr lang="ru-RU" dirty="0" smtClean="0"/>
          </a:p>
          <a:p>
            <a:r>
              <a:rPr lang="ru-RU" dirty="0" smtClean="0"/>
              <a:t>Данный </a:t>
            </a:r>
            <a:r>
              <a:rPr lang="ru-RU" dirty="0" smtClean="0"/>
              <a:t>диагностический инструментарий представляет собой модификацию заданий, созданных С.Г.Якобсон, В.Г. Шур, Р.А. Курбановым и М.Т. </a:t>
            </a:r>
            <a:r>
              <a:rPr lang="ru-RU" dirty="0" err="1" smtClean="0"/>
              <a:t>Бурке-Бельтран</a:t>
            </a:r>
            <a:r>
              <a:rPr lang="ru-RU" dirty="0" smtClean="0"/>
              <a:t> для исследования психологических особенностей морального поведения (методика «Неоконченный рассказ», «Коробки», «Лотерея»).   Кроме того, в нашем исследовании использовались рассказы из проективной методики «Неоконченные рассказы» (Т.П. Гаврилова) и «Закончи историю» (сост. И.Б. </a:t>
            </a:r>
            <a:r>
              <a:rPr lang="ru-RU" dirty="0" err="1" smtClean="0"/>
              <a:t>Дерманова</a:t>
            </a:r>
            <a:r>
              <a:rPr lang="ru-RU" dirty="0" smtClean="0"/>
              <a:t>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Методика </a:t>
            </a:r>
            <a:r>
              <a:rPr lang="ru-RU" b="1" i="1" dirty="0" smtClean="0"/>
              <a:t>«Неоконченный рассказ»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направлена </a:t>
            </a:r>
            <a:r>
              <a:rPr lang="ru-RU" dirty="0" smtClean="0"/>
              <a:t>на исследование прогнозирования собственного поведения в ситуации морально-нравственного выбора. </a:t>
            </a:r>
          </a:p>
          <a:p>
            <a:r>
              <a:rPr lang="ru-RU" dirty="0" smtClean="0"/>
              <a:t>Ребенку предлагается закончить историю, имеющую следующий сюжет:</a:t>
            </a:r>
          </a:p>
          <a:p>
            <a:pPr>
              <a:buNone/>
            </a:pPr>
            <a:r>
              <a:rPr lang="ru-RU" i="1" dirty="0" smtClean="0"/>
              <a:t>	«</a:t>
            </a:r>
            <a:r>
              <a:rPr lang="ru-RU" i="1" dirty="0" smtClean="0"/>
              <a:t>Герой рассказа очень хочет мороженого. Он случайно находит на дороге монетки, на которые может его купить. В это время он встречает другого ребенка, который рассказывает, что он потерял деньги, на которые хотел купить мороженое…»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Методика</a:t>
            </a:r>
            <a:r>
              <a:rPr lang="ru-RU" b="1" dirty="0" smtClean="0"/>
              <a:t> </a:t>
            </a:r>
            <a:r>
              <a:rPr lang="ru-RU" b="1" i="1" dirty="0" smtClean="0"/>
              <a:t>«Коробки»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использовалась </a:t>
            </a:r>
            <a:r>
              <a:rPr lang="ru-RU" dirty="0" smtClean="0"/>
              <a:t>для изучения поведения ребенка в ситуации необходимости совершить моральный выбор. Детям предлагалось разделить конфеты и игрушки между собой и другим ребенком. Способ распределения мог быть как заданным экспериментатором, так и свободным.</a:t>
            </a:r>
          </a:p>
          <a:p>
            <a:r>
              <a:rPr lang="ru-RU" dirty="0" smtClean="0"/>
              <a:t>Результаты оценивались в 0 баллов, если ребенок делал выбор в свою пользу, в 1 балл, если ребенок выбирал вариант «поровну</a:t>
            </a:r>
            <a:r>
              <a:rPr lang="ru-RU" dirty="0" smtClean="0"/>
              <a:t>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методика </a:t>
            </a:r>
            <a:r>
              <a:rPr lang="ru-RU" b="1" i="1" dirty="0" smtClean="0"/>
              <a:t>«Лотерея»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ребенку </a:t>
            </a:r>
            <a:r>
              <a:rPr lang="ru-RU" dirty="0" smtClean="0"/>
              <a:t>предлагалось поучаствовать в лотерее. В качестве мотивирующего компонента выступали красочные наклейки, которые заранее демонстрировались ребенку и являются для него привлекательными. </a:t>
            </a:r>
          </a:p>
          <a:p>
            <a:r>
              <a:rPr lang="ru-RU" dirty="0" smtClean="0"/>
              <a:t>Детям предлагалась инструкция:</a:t>
            </a:r>
          </a:p>
          <a:p>
            <a:r>
              <a:rPr lang="ru-RU" i="1" dirty="0" smtClean="0"/>
              <a:t>«Возьми из коробки лотерейный билет. Никому его не показывай. Если в лотерейном билете будет крестик, ты выиграл и получишь наклейку. Если нет - ты проиграл. Я не смогу дать тебе наклейку».</a:t>
            </a:r>
            <a:endParaRPr lang="ru-RU" dirty="0" smtClean="0"/>
          </a:p>
          <a:p>
            <a:r>
              <a:rPr lang="ru-RU" dirty="0" smtClean="0"/>
              <a:t>Все лотерейные билеты – проигрышные.</a:t>
            </a:r>
          </a:p>
          <a:p>
            <a:r>
              <a:rPr lang="ru-RU" dirty="0" smtClean="0"/>
              <a:t>Оценка результатов:</a:t>
            </a:r>
          </a:p>
          <a:p>
            <a:r>
              <a:rPr lang="ru-RU" dirty="0" smtClean="0"/>
              <a:t>0 баллов – ребенок обманул экспериментатора</a:t>
            </a:r>
          </a:p>
          <a:p>
            <a:r>
              <a:rPr lang="ru-RU" dirty="0" smtClean="0"/>
              <a:t>1 балл – ребенок сказал правду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Публикации автора по проблеме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400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Щербакова А.М., </a:t>
            </a:r>
            <a:r>
              <a:rPr lang="ru-RU" dirty="0" err="1" smtClean="0"/>
              <a:t>Москоленко</a:t>
            </a:r>
            <a:r>
              <a:rPr lang="ru-RU" dirty="0" smtClean="0"/>
              <a:t> Н.В. Формирование </a:t>
            </a:r>
            <a:r>
              <a:rPr lang="ru-RU" dirty="0" smtClean="0"/>
              <a:t>социальной компетентности у учащихся старших классов специальных образовательных учреждений YIII вида (</a:t>
            </a:r>
            <a:r>
              <a:rPr lang="ru-RU" dirty="0" err="1" smtClean="0"/>
              <a:t>вып</a:t>
            </a:r>
            <a:r>
              <a:rPr lang="ru-RU" dirty="0" smtClean="0"/>
              <a:t>. 1,2</a:t>
            </a:r>
            <a:r>
              <a:rPr lang="ru-RU" dirty="0" smtClean="0"/>
              <a:t>) // Дефектология. - 2001. - № </a:t>
            </a:r>
            <a:r>
              <a:rPr lang="ru-RU" dirty="0" smtClean="0"/>
              <a:t>3</a:t>
            </a:r>
            <a:r>
              <a:rPr lang="ru-RU" dirty="0" smtClean="0"/>
              <a:t>, № 4.</a:t>
            </a:r>
          </a:p>
          <a:p>
            <a:pPr>
              <a:buNone/>
            </a:pPr>
            <a:r>
              <a:rPr lang="ru-RU" dirty="0" smtClean="0"/>
              <a:t>Щербакова А.М., </a:t>
            </a:r>
            <a:r>
              <a:rPr lang="ru-RU" dirty="0" err="1" smtClean="0"/>
              <a:t>Москоленко</a:t>
            </a:r>
            <a:r>
              <a:rPr lang="ru-RU" dirty="0" smtClean="0"/>
              <a:t> Н.В. </a:t>
            </a:r>
            <a:r>
              <a:rPr lang="ru-RU" dirty="0" smtClean="0"/>
              <a:t>Подготовка </a:t>
            </a:r>
            <a:r>
              <a:rPr lang="ru-RU" dirty="0" smtClean="0"/>
              <a:t>воспитанников-сирот с проблемами интеллектуального развития к самостоятельной </a:t>
            </a:r>
            <a:r>
              <a:rPr lang="ru-RU" dirty="0" smtClean="0"/>
              <a:t>жизни</a:t>
            </a:r>
            <a:r>
              <a:rPr lang="ru-RU" dirty="0" smtClean="0"/>
              <a:t> // </a:t>
            </a:r>
            <a:r>
              <a:rPr lang="ru-RU" dirty="0" smtClean="0"/>
              <a:t>Дефектология.  -2006. </a:t>
            </a:r>
            <a:r>
              <a:rPr lang="ru-RU" dirty="0" smtClean="0"/>
              <a:t>- № </a:t>
            </a:r>
            <a:r>
              <a:rPr lang="ru-RU" dirty="0" smtClean="0"/>
              <a:t>1.</a:t>
            </a:r>
          </a:p>
          <a:p>
            <a:pPr>
              <a:buNone/>
            </a:pPr>
            <a:r>
              <a:rPr lang="ru-RU" dirty="0" smtClean="0"/>
              <a:t>Щербакова А.М</a:t>
            </a:r>
            <a:r>
              <a:rPr lang="ru-RU" dirty="0" smtClean="0"/>
              <a:t>.,</a:t>
            </a:r>
            <a:r>
              <a:rPr lang="ru-RU" dirty="0" smtClean="0"/>
              <a:t> </a:t>
            </a:r>
            <a:r>
              <a:rPr lang="ru-RU" dirty="0" err="1" smtClean="0"/>
              <a:t>Шеманов</a:t>
            </a:r>
            <a:r>
              <a:rPr lang="ru-RU" dirty="0" smtClean="0"/>
              <a:t> А.Ю.</a:t>
            </a:r>
            <a:r>
              <a:rPr lang="ru-RU" dirty="0" smtClean="0"/>
              <a:t> Дискуссионные </a:t>
            </a:r>
            <a:r>
              <a:rPr lang="ru-RU" dirty="0" smtClean="0"/>
              <a:t>вопросы развития личности ребенка с интеллектуальной </a:t>
            </a:r>
            <a:r>
              <a:rPr lang="ru-RU" dirty="0" smtClean="0"/>
              <a:t>недостаточностью</a:t>
            </a:r>
            <a:r>
              <a:rPr lang="ru-RU" dirty="0" smtClean="0"/>
              <a:t> </a:t>
            </a:r>
            <a:r>
              <a:rPr lang="ru-RU" dirty="0" smtClean="0"/>
              <a:t>//</a:t>
            </a:r>
            <a:r>
              <a:rPr lang="ru-RU" dirty="0" smtClean="0"/>
              <a:t> Психологическая наука и образование. </a:t>
            </a:r>
            <a:r>
              <a:rPr lang="ru-RU" dirty="0" smtClean="0"/>
              <a:t>– 2010. </a:t>
            </a:r>
            <a:r>
              <a:rPr lang="ru-RU" dirty="0" smtClean="0"/>
              <a:t>-</a:t>
            </a:r>
            <a:r>
              <a:rPr lang="ru-RU" dirty="0" smtClean="0"/>
              <a:t> </a:t>
            </a:r>
            <a:r>
              <a:rPr lang="ru-RU" dirty="0" smtClean="0"/>
              <a:t>№2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Щербакова А.М</a:t>
            </a:r>
            <a:r>
              <a:rPr lang="ru-RU" dirty="0" smtClean="0"/>
              <a:t>. Роль </a:t>
            </a:r>
            <a:r>
              <a:rPr lang="ru-RU" dirty="0" smtClean="0"/>
              <a:t>среды в самореализации человека с интеллектуальной </a:t>
            </a:r>
            <a:r>
              <a:rPr lang="ru-RU" dirty="0" smtClean="0"/>
              <a:t>недостаточностью / Инклюзивное </a:t>
            </a:r>
            <a:r>
              <a:rPr lang="ru-RU" dirty="0" smtClean="0"/>
              <a:t>образование: методология, практика, технология: Материалы международной научно-практической конференции (20-22 июня 2011, Москва). - М., 2011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Щербакова </a:t>
            </a:r>
            <a:r>
              <a:rPr lang="ru-RU" dirty="0" smtClean="0"/>
              <a:t>А.М. </a:t>
            </a:r>
            <a:r>
              <a:rPr lang="ru-RU" dirty="0" smtClean="0"/>
              <a:t>Значение </a:t>
            </a:r>
            <a:r>
              <a:rPr lang="ru-RU" dirty="0" smtClean="0"/>
              <a:t>личностно-ориентированного подхода в профилактике нарушений социализации детей и подростков с умственной </a:t>
            </a:r>
            <a:r>
              <a:rPr lang="ru-RU" dirty="0" smtClean="0"/>
              <a:t>отсталостью</a:t>
            </a:r>
            <a:r>
              <a:rPr lang="ru-RU" dirty="0" smtClean="0"/>
              <a:t> </a:t>
            </a:r>
            <a:r>
              <a:rPr lang="ru-RU" dirty="0" smtClean="0"/>
              <a:t>/ Коррекция </a:t>
            </a:r>
            <a:r>
              <a:rPr lang="ru-RU" dirty="0" smtClean="0"/>
              <a:t>и профилактика нарушений поведения у детей с ограниченными возможностями здоровья: Материалы первой всероссийской конференции </a:t>
            </a:r>
            <a:r>
              <a:rPr lang="ru-RU" dirty="0" smtClean="0"/>
              <a:t>по психолого-педагогической </a:t>
            </a:r>
            <a:r>
              <a:rPr lang="ru-RU" dirty="0" smtClean="0"/>
              <a:t>коррекции нарушений развития у детей 17-18 октября 2011 года. – М., 2011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Щербакова А.М. </a:t>
            </a:r>
            <a:r>
              <a:rPr lang="ru-RU" dirty="0" smtClean="0"/>
              <a:t>Проблемы </a:t>
            </a:r>
            <a:r>
              <a:rPr lang="ru-RU" dirty="0" smtClean="0"/>
              <a:t>самоопределения подростков с интеллектуальной </a:t>
            </a:r>
            <a:r>
              <a:rPr lang="ru-RU" dirty="0" smtClean="0"/>
              <a:t>недостаточностью / </a:t>
            </a:r>
            <a:r>
              <a:rPr lang="ru-RU" dirty="0" smtClean="0"/>
              <a:t>На пороге взросления: Материалы </a:t>
            </a:r>
            <a:r>
              <a:rPr lang="en-US" dirty="0" smtClean="0"/>
              <a:t>III </a:t>
            </a:r>
            <a:r>
              <a:rPr lang="ru-RU" dirty="0" smtClean="0"/>
              <a:t>Всероссийской научно-практической конференции по психологии развития 23-25 ноября 2011 года: Сб.научных статей. – М., МГППУ. - 2011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Щербакова А.М. </a:t>
            </a:r>
            <a:r>
              <a:rPr lang="ru-RU" dirty="0" smtClean="0"/>
              <a:t>Лыкова Н.С</a:t>
            </a:r>
            <a:r>
              <a:rPr lang="ru-RU" dirty="0" smtClean="0"/>
              <a:t>. </a:t>
            </a:r>
            <a:r>
              <a:rPr lang="ru-RU" dirty="0" smtClean="0"/>
              <a:t>Экспериментальный </a:t>
            </a:r>
            <a:r>
              <a:rPr lang="ru-RU" dirty="0" smtClean="0"/>
              <a:t>подход к изучению морально-нравственной сферы детей с умственной </a:t>
            </a:r>
            <a:r>
              <a:rPr lang="ru-RU" dirty="0" smtClean="0"/>
              <a:t>отсталостью // </a:t>
            </a:r>
            <a:r>
              <a:rPr lang="ru-RU" dirty="0" smtClean="0"/>
              <a:t>Электронный журнал Психологическая наука и образование </a:t>
            </a:r>
            <a:r>
              <a:rPr lang="ru-RU" dirty="0" err="1" smtClean="0"/>
              <a:t>PSYEDU.ru</a:t>
            </a:r>
            <a:r>
              <a:rPr lang="ru-RU" dirty="0" smtClean="0"/>
              <a:t>. 2011. №5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Щербакова А.М. </a:t>
            </a:r>
            <a:r>
              <a:rPr lang="ru-RU" dirty="0" smtClean="0"/>
              <a:t>Психологические </a:t>
            </a:r>
            <a:r>
              <a:rPr lang="ru-RU" dirty="0" smtClean="0"/>
              <a:t>аспекты инклюзии детей с ограниченными возможностями </a:t>
            </a:r>
            <a:r>
              <a:rPr lang="ru-RU" dirty="0" smtClean="0"/>
              <a:t>здоровья</a:t>
            </a:r>
            <a:r>
              <a:rPr lang="ru-RU" dirty="0" smtClean="0"/>
              <a:t> // Вопросы психического здоровья детей и подростков. - 2013 (13), № 2. 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Ж</a:t>
            </a:r>
            <a:r>
              <a:rPr lang="ru-RU" dirty="0" smtClean="0"/>
              <a:t>изненная компетентность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Под </a:t>
            </a:r>
            <a:r>
              <a:rPr lang="ru-RU" dirty="0" smtClean="0"/>
              <a:t>«жизненной компетентностью» понимается </a:t>
            </a:r>
            <a:r>
              <a:rPr lang="ru-RU" dirty="0"/>
              <a:t>интегральная характеристика, определяющая способность человека решать жизненные проблемы и задачи в типичных жизненных ситуациях с использованием опыта различных видов деятельности, в соответствии со своими ценностями и наклонностями.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msupe_logo_ru_ful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628800"/>
            <a:ext cx="4266666" cy="1923810"/>
          </a:xfrm>
        </p:spPr>
      </p:pic>
      <p:sp>
        <p:nvSpPr>
          <p:cNvPr id="5" name="Прямоугольник 4"/>
          <p:cNvSpPr/>
          <p:nvPr/>
        </p:nvSpPr>
        <p:spPr>
          <a:xfrm>
            <a:off x="2123728" y="3212976"/>
            <a:ext cx="58686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http://psyjournals.ru/</a:t>
            </a:r>
            <a:endParaRPr lang="ru-RU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Основы жизненной компетентности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Возможность </a:t>
            </a:r>
            <a:r>
              <a:rPr lang="ru-RU" dirty="0"/>
              <a:t>решать жизненные проблемы разного характера </a:t>
            </a:r>
            <a:r>
              <a:rPr lang="ru-RU" dirty="0" smtClean="0"/>
              <a:t>основывается на способности </a:t>
            </a:r>
            <a:r>
              <a:rPr lang="ru-RU" dirty="0"/>
              <a:t>использования информации, продуктивности коммуникации, </a:t>
            </a:r>
            <a:r>
              <a:rPr lang="ru-RU" dirty="0" err="1"/>
              <a:t>сформированности</a:t>
            </a:r>
            <a:r>
              <a:rPr lang="ru-RU" dirty="0"/>
              <a:t> социально-правовых основ поведения </a:t>
            </a:r>
            <a:r>
              <a:rPr lang="ru-RU" dirty="0" smtClean="0"/>
              <a:t>личности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Значительным компонентом жизненной компетентности является социально-экономическая компетентность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Социально-экономическая компетентность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Целостное образование, </a:t>
            </a:r>
            <a:r>
              <a:rPr lang="ru-RU" dirty="0" smtClean="0"/>
              <a:t>включающее комплекс личностных и социально-ценностных качеств, определяющих готовность и способность человека к решению задач </a:t>
            </a:r>
            <a:r>
              <a:rPr lang="ru-RU" dirty="0" err="1" smtClean="0"/>
              <a:t>самообеспечения</a:t>
            </a:r>
            <a:r>
              <a:rPr lang="ru-RU" dirty="0" smtClean="0"/>
              <a:t> в социуме на основе саморазвития, взаимопонимания и взаимодействия с другими членами общества правовыми способами.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Компоненты социально-экономической компетентности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600" dirty="0" smtClean="0"/>
              <a:t>Становление социально-экономической компетентности предполагает опору на:</a:t>
            </a:r>
          </a:p>
          <a:p>
            <a:pPr lvl="0"/>
            <a:r>
              <a:rPr lang="ru-RU" sz="3600" b="1" dirty="0" smtClean="0"/>
              <a:t>личностный </a:t>
            </a:r>
            <a:r>
              <a:rPr lang="ru-RU" sz="3600" b="1" dirty="0"/>
              <a:t>компонент </a:t>
            </a:r>
            <a:r>
              <a:rPr lang="ru-RU" sz="3600" dirty="0" smtClean="0"/>
              <a:t>;</a:t>
            </a:r>
          </a:p>
          <a:p>
            <a:pPr lvl="0"/>
            <a:r>
              <a:rPr lang="ru-RU" sz="3600" b="1" dirty="0" smtClean="0"/>
              <a:t>когнитивный </a:t>
            </a:r>
            <a:r>
              <a:rPr lang="ru-RU" sz="3600" b="1" dirty="0"/>
              <a:t>компонент </a:t>
            </a:r>
            <a:r>
              <a:rPr lang="ru-RU" sz="3600" dirty="0" smtClean="0"/>
              <a:t>;</a:t>
            </a:r>
          </a:p>
          <a:p>
            <a:pPr lvl="0"/>
            <a:r>
              <a:rPr lang="ru-RU" sz="3600" b="1" dirty="0" err="1" smtClean="0"/>
              <a:t>деятельностный</a:t>
            </a:r>
            <a:r>
              <a:rPr lang="ru-RU" sz="3600" b="1" dirty="0" smtClean="0"/>
              <a:t> компонент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 социализации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66124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Процесс </a:t>
            </a:r>
            <a:r>
              <a:rPr lang="ru-RU" dirty="0" smtClean="0"/>
              <a:t>социального становления </a:t>
            </a:r>
            <a:r>
              <a:rPr lang="ru-RU" dirty="0" smtClean="0"/>
              <a:t>детей с умственной отсталостью крайне </a:t>
            </a:r>
            <a:r>
              <a:rPr lang="ru-RU" dirty="0"/>
              <a:t>затруднен, прежде всего, тем, что у таких детей значительно снижена способность к обобщению и присвоению </a:t>
            </a:r>
            <a:r>
              <a:rPr lang="ru-RU" dirty="0" err="1" smtClean="0"/>
              <a:t>социокультурного</a:t>
            </a:r>
            <a:r>
              <a:rPr lang="ru-RU" dirty="0" smtClean="0"/>
              <a:t> </a:t>
            </a:r>
            <a:r>
              <a:rPr lang="ru-RU" dirty="0"/>
              <a:t>опыта. </a:t>
            </a:r>
            <a:r>
              <a:rPr lang="ru-RU" dirty="0" smtClean="0"/>
              <a:t>Эти особенности осложняются недостаточной осознанностью отношений с окружающим и внутренним миром, </a:t>
            </a:r>
            <a:r>
              <a:rPr lang="ru-RU" dirty="0"/>
              <a:t>трудностями в общении. Основным направлением работы с </a:t>
            </a:r>
            <a:r>
              <a:rPr lang="ru-RU" dirty="0" smtClean="0"/>
              <a:t>умственно отсталыми </a:t>
            </a:r>
            <a:r>
              <a:rPr lang="ru-RU" dirty="0"/>
              <a:t>детьми должна стать практическая подготовка </a:t>
            </a:r>
            <a:r>
              <a:rPr lang="ru-RU" dirty="0" smtClean="0"/>
              <a:t>их </a:t>
            </a:r>
            <a:r>
              <a:rPr lang="ru-RU" dirty="0"/>
              <a:t>к </a:t>
            </a:r>
            <a:r>
              <a:rPr lang="ru-RU" dirty="0" smtClean="0"/>
              <a:t>жизни – в итоге, к самостоятельной жизни.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4305566.cover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556792"/>
            <a:ext cx="3474720" cy="4980432"/>
          </a:xfrm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Пособие для учителя под ред. А.М.Щербаковой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006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Необходимо сформировать компетенции, </a:t>
            </a:r>
            <a:r>
              <a:rPr lang="ru-RU" dirty="0" smtClean="0"/>
              <a:t>которые обеспечивают </a:t>
            </a:r>
            <a:r>
              <a:rPr lang="ru-RU" dirty="0" smtClean="0"/>
              <a:t>полноценную жизнедеятельность выпускника, его готовность к самостоятельной жизни.</a:t>
            </a:r>
          </a:p>
          <a:p>
            <a:r>
              <a:rPr lang="ru-RU" dirty="0" smtClean="0"/>
              <a:t>«Специальное воспитание должно быть </a:t>
            </a:r>
            <a:r>
              <a:rPr lang="ru-RU" dirty="0"/>
              <a:t>подчинено</a:t>
            </a:r>
            <a:r>
              <a:rPr lang="ru-RU" dirty="0" smtClean="0"/>
              <a:t> социальному развитию...» (Л. С. </a:t>
            </a:r>
            <a:r>
              <a:rPr lang="ru-RU" dirty="0" err="1" smtClean="0"/>
              <a:t>Выготский</a:t>
            </a:r>
            <a:r>
              <a:rPr lang="ru-RU" dirty="0" smtClean="0"/>
              <a:t>) . </a:t>
            </a:r>
            <a:endParaRPr lang="ru-RU" dirty="0" smtClean="0"/>
          </a:p>
          <a:p>
            <a:r>
              <a:rPr lang="ru-RU" dirty="0" smtClean="0"/>
              <a:t>Такой подход отражен в </a:t>
            </a:r>
            <a:r>
              <a:rPr lang="ru-RU" dirty="0" smtClean="0"/>
              <a:t>Примерной адаптированной основной программе </a:t>
            </a:r>
            <a:r>
              <a:rPr lang="ru-RU" dirty="0" smtClean="0"/>
              <a:t>образования обучающихся с умственной </a:t>
            </a:r>
            <a:r>
              <a:rPr lang="ru-RU" dirty="0" smtClean="0"/>
              <a:t>отсталостью (интеллектуальными </a:t>
            </a:r>
            <a:r>
              <a:rPr lang="ru-RU" dirty="0" smtClean="0"/>
              <a:t>нарушениями)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Специфика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mtClean="0"/>
              <a:t>	Отмечается </a:t>
            </a:r>
            <a:r>
              <a:rPr lang="ru-RU" dirty="0" err="1"/>
              <a:t>дефицитарность</a:t>
            </a:r>
            <a:r>
              <a:rPr lang="ru-RU" dirty="0"/>
              <a:t> понимания собственных желаний, состояний, интересов, завышенные самооценка и уровень притязаний, </a:t>
            </a:r>
            <a:r>
              <a:rPr lang="ru-RU" dirty="0" smtClean="0"/>
              <a:t>размытая жизненная перспектива, </a:t>
            </a:r>
            <a:r>
              <a:rPr lang="ru-RU" dirty="0"/>
              <a:t>низкий уровень нравственного сознания.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989</Words>
  <Application>Microsoft Office PowerPoint</Application>
  <PresentationFormat>Экран (4:3)</PresentationFormat>
  <Paragraphs>94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Жизненная компетентность</vt:lpstr>
      <vt:lpstr>Основы жизненной компетентности</vt:lpstr>
      <vt:lpstr>Социально-экономическая компетентность </vt:lpstr>
      <vt:lpstr>Компоненты социально-экономической компетентности </vt:lpstr>
      <vt:lpstr>Проблемы социализации</vt:lpstr>
      <vt:lpstr>Слайд 7</vt:lpstr>
      <vt:lpstr>Задачи образования</vt:lpstr>
      <vt:lpstr>Специфика</vt:lpstr>
      <vt:lpstr>СОДЕРЖАНИЕ ПРОГРАММЫ ПОДГОТОВКИ К САМОСТОЯТЕЛЬНОЙ ЖИЗНИ А.М. Щербакова, Н.В.Москоленко //Дефектология,2001.№ 3,4; 2006. №1. </vt:lpstr>
      <vt:lpstr>Перспектива будущего</vt:lpstr>
      <vt:lpstr>Младший школьный возраст</vt:lpstr>
      <vt:lpstr>Слайд 13</vt:lpstr>
      <vt:lpstr>Слайд 14</vt:lpstr>
      <vt:lpstr>Диагностика морально-нравственного развития</vt:lpstr>
      <vt:lpstr>Методика «Неоконченный рассказ» </vt:lpstr>
      <vt:lpstr>Методика «Коробки» </vt:lpstr>
      <vt:lpstr>методика «Лотерея» </vt:lpstr>
      <vt:lpstr>Публикации автора по проблеме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Психолого-педагогические подходы к формированию предпосылок социально-экономической компетентности у младших школьников с нарушениями интеллекта (умственной отсталостью в легкой степени)</dc:title>
  <dc:creator>Anna</dc:creator>
  <cp:lastModifiedBy>Anna</cp:lastModifiedBy>
  <cp:revision>54</cp:revision>
  <dcterms:created xsi:type="dcterms:W3CDTF">2018-09-13T14:16:13Z</dcterms:created>
  <dcterms:modified xsi:type="dcterms:W3CDTF">2018-09-14T23:57:26Z</dcterms:modified>
</cp:coreProperties>
</file>