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3"/>
  </p:notesMasterIdLst>
  <p:sldIdLst>
    <p:sldId id="256" r:id="rId2"/>
    <p:sldId id="268" r:id="rId3"/>
    <p:sldId id="257" r:id="rId4"/>
    <p:sldId id="258" r:id="rId5"/>
    <p:sldId id="267" r:id="rId6"/>
    <p:sldId id="301" r:id="rId7"/>
    <p:sldId id="264" r:id="rId8"/>
    <p:sldId id="263" r:id="rId9"/>
    <p:sldId id="265" r:id="rId10"/>
    <p:sldId id="266" r:id="rId11"/>
    <p:sldId id="269" r:id="rId12"/>
    <p:sldId id="272" r:id="rId13"/>
    <p:sldId id="271" r:id="rId14"/>
    <p:sldId id="318" r:id="rId15"/>
    <p:sldId id="273" r:id="rId16"/>
    <p:sldId id="282" r:id="rId17"/>
    <p:sldId id="319" r:id="rId18"/>
    <p:sldId id="274" r:id="rId19"/>
    <p:sldId id="278" r:id="rId20"/>
    <p:sldId id="275" r:id="rId21"/>
    <p:sldId id="280" r:id="rId22"/>
    <p:sldId id="317" r:id="rId23"/>
    <p:sldId id="281" r:id="rId24"/>
    <p:sldId id="283" r:id="rId25"/>
    <p:sldId id="284" r:id="rId26"/>
    <p:sldId id="285" r:id="rId27"/>
    <p:sldId id="286" r:id="rId28"/>
    <p:sldId id="287" r:id="rId29"/>
    <p:sldId id="299" r:id="rId30"/>
    <p:sldId id="314" r:id="rId31"/>
    <p:sldId id="289" r:id="rId32"/>
    <p:sldId id="290" r:id="rId33"/>
    <p:sldId id="298" r:id="rId34"/>
    <p:sldId id="302" r:id="rId35"/>
    <p:sldId id="291" r:id="rId36"/>
    <p:sldId id="292" r:id="rId37"/>
    <p:sldId id="293" r:id="rId38"/>
    <p:sldId id="294" r:id="rId39"/>
    <p:sldId id="295" r:id="rId40"/>
    <p:sldId id="296" r:id="rId41"/>
    <p:sldId id="303" r:id="rId42"/>
    <p:sldId id="304" r:id="rId43"/>
    <p:sldId id="306" r:id="rId44"/>
    <p:sldId id="309" r:id="rId45"/>
    <p:sldId id="307" r:id="rId46"/>
    <p:sldId id="310" r:id="rId47"/>
    <p:sldId id="313" r:id="rId48"/>
    <p:sldId id="311" r:id="rId49"/>
    <p:sldId id="312" r:id="rId50"/>
    <p:sldId id="320" r:id="rId51"/>
    <p:sldId id="316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DFB40-790D-4C97-9CDF-0478087275FC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776B2-C456-411C-803A-E5A40B2FA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D9D33-89B5-4154-9202-F84EABA3F12A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2FAF-6CDE-4D83-AA9F-7AA9B9A83512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8DCB2-5245-4056-8BD1-36735EDAE9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2FAF-6CDE-4D83-AA9F-7AA9B9A83512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8DCB2-5245-4056-8BD1-36735EDAE9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2FAF-6CDE-4D83-AA9F-7AA9B9A83512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8DCB2-5245-4056-8BD1-36735EDAE9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2FAF-6CDE-4D83-AA9F-7AA9B9A83512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8DCB2-5245-4056-8BD1-36735EDAE9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2FAF-6CDE-4D83-AA9F-7AA9B9A83512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8DCB2-5245-4056-8BD1-36735EDAE9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2FAF-6CDE-4D83-AA9F-7AA9B9A83512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8DCB2-5245-4056-8BD1-36735EDAE9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2FAF-6CDE-4D83-AA9F-7AA9B9A83512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8DCB2-5245-4056-8BD1-36735EDAE9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2FAF-6CDE-4D83-AA9F-7AA9B9A83512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8DCB2-5245-4056-8BD1-36735EDAE9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2FAF-6CDE-4D83-AA9F-7AA9B9A83512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8DCB2-5245-4056-8BD1-36735EDAE9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2FAF-6CDE-4D83-AA9F-7AA9B9A83512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8DCB2-5245-4056-8BD1-36735EDAE9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2FAF-6CDE-4D83-AA9F-7AA9B9A83512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8DCB2-5245-4056-8BD1-36735EDAE9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12FAF-6CDE-4D83-AA9F-7AA9B9A83512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8DCB2-5245-4056-8BD1-36735EDAE9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fgosreestr.ru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Relationship Id="rId9" Type="http://schemas.openxmlformats.org/officeDocument/2006/relationships/image" Target="../media/image6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10" Type="http://schemas.openxmlformats.org/officeDocument/2006/relationships/image" Target="../media/image78.jpeg"/><Relationship Id="rId4" Type="http://schemas.openxmlformats.org/officeDocument/2006/relationships/image" Target="../media/image72.png"/><Relationship Id="rId9" Type="http://schemas.openxmlformats.org/officeDocument/2006/relationships/image" Target="../media/image7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052736"/>
            <a:ext cx="8928992" cy="254771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РАЗРАБОТКА ДИАГНОСТИЧЕСКОГО ИНСТРУМЕНТАРИЯ ДЛЯ МОНИТОРИНГА СТАНОВЛЕНИЯ </a:t>
            </a:r>
            <a:b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СФЕРЫ ЖИЗНЕННОЙ КОМПЕТЕНЦИИ</a:t>
            </a:r>
            <a:b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ОБУЧАЮЩИХСЯ С ЗПР </a:t>
            </a:r>
            <a:b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И ЛЕГКОЙ УМСТВЕННОЙ ОТСТАЛОСТЬЮ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51216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Е.Л.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Инденбаум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и научный коллектив кафедры комплексной коррекции нарушений детского развития ПИ ИГУ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И.А. Коробейников, 2018 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4968552"/>
          </a:xfrm>
        </p:spPr>
        <p:txBody>
          <a:bodyPr>
            <a:normAutofit fontScale="85000" lnSpcReduction="20000"/>
          </a:bodyPr>
          <a:lstStyle/>
          <a:p>
            <a:r>
              <a:rPr lang="ru-RU" sz="3100" dirty="0" smtClean="0"/>
              <a:t>… до </a:t>
            </a:r>
            <a:r>
              <a:rPr lang="ru-RU" sz="3100" dirty="0"/>
              <a:t>настоящего времени содержание подготовки учителя-дефектолога </a:t>
            </a:r>
            <a:r>
              <a:rPr lang="ru-RU" sz="3100" dirty="0" smtClean="0"/>
              <a:t>преимущественно ориентировано </a:t>
            </a:r>
            <a:r>
              <a:rPr lang="ru-RU" sz="3100" dirty="0"/>
              <a:t>на трансляцию педагогу знания о психологических особенностях школьников </a:t>
            </a:r>
            <a:r>
              <a:rPr lang="ru-RU" sz="3100" dirty="0" smtClean="0"/>
              <a:t>…. ,</a:t>
            </a:r>
            <a:r>
              <a:rPr lang="ru-RU" sz="3100" dirty="0"/>
              <a:t>о принципах организации и специальных условиях </a:t>
            </a:r>
            <a:r>
              <a:rPr lang="ru-RU" sz="3100" dirty="0" smtClean="0"/>
              <a:t> </a:t>
            </a:r>
            <a:r>
              <a:rPr lang="ru-RU" sz="3100" dirty="0"/>
              <a:t>обучения, об эффективных дидактических приемах и способах удовлетворения их особых образовательных </a:t>
            </a:r>
            <a:r>
              <a:rPr lang="ru-RU" sz="3100" dirty="0" smtClean="0"/>
              <a:t>потребностей. </a:t>
            </a:r>
            <a:r>
              <a:rPr lang="ru-RU" sz="3100" dirty="0"/>
              <a:t>По всем перечисленным позициям внимание педагогов явно или неявно акцентируется на когнитивной </a:t>
            </a:r>
            <a:r>
              <a:rPr lang="ru-RU" sz="3100" dirty="0" smtClean="0"/>
              <a:t>сфере … </a:t>
            </a:r>
            <a:r>
              <a:rPr lang="ru-RU" sz="3100" dirty="0"/>
              <a:t>детей, как наиболее ответственной за качество усвоения знаний, умений и навыков, которые должны приобретаться ими в процессе обучения и которые, по сути, составляют содержание академического компонента образования обучающихся с </a:t>
            </a:r>
            <a:r>
              <a:rPr lang="ru-RU" sz="3100" dirty="0" smtClean="0"/>
              <a:t>ОВЗ. </a:t>
            </a:r>
            <a:endParaRPr lang="ru-RU" sz="31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512" y="764704"/>
            <a:ext cx="8568952" cy="536145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Компонент </a:t>
            </a:r>
            <a:r>
              <a:rPr lang="ru-RU" dirty="0" smtClean="0"/>
              <a:t>жизненной </a:t>
            </a:r>
            <a:r>
              <a:rPr lang="ru-RU" dirty="0"/>
              <a:t>компетенции рассматривается в структуре образования детей с ОВЗ как </a:t>
            </a:r>
            <a:r>
              <a:rPr lang="ru-RU" b="1" dirty="0"/>
              <a:t>овладение знаниями, умениями и навыками,</a:t>
            </a:r>
            <a:r>
              <a:rPr lang="ru-RU" dirty="0"/>
              <a:t> </a:t>
            </a:r>
            <a:r>
              <a:rPr lang="ru-RU" b="1" dirty="0"/>
              <a:t>уже сейчас необходимыми ребенку в обыденной жизни</a:t>
            </a:r>
            <a:r>
              <a:rPr lang="ru-RU" dirty="0"/>
              <a:t>. Если овладение академическими знаниями, умениями и навыками направлено преимущественно на обеспечение его будущей реализации, то формируемая жизненная компетенция </a:t>
            </a:r>
            <a:r>
              <a:rPr lang="ru-RU" b="1" dirty="0"/>
              <a:t>обеспечивает развитие отношений с окружением в </a:t>
            </a:r>
            <a:r>
              <a:rPr lang="ru-RU" b="1" dirty="0" smtClean="0"/>
              <a:t>настоящем, </a:t>
            </a:r>
            <a:r>
              <a:rPr lang="ru-RU" dirty="0" smtClean="0"/>
              <a:t>т.е. </a:t>
            </a:r>
            <a:r>
              <a:rPr lang="ru-RU" b="1" dirty="0" smtClean="0">
                <a:solidFill>
                  <a:srgbClr val="FF0000"/>
                </a:solidFill>
              </a:rPr>
              <a:t>психосоциальное развитие</a:t>
            </a:r>
            <a:r>
              <a:rPr lang="ru-RU" b="1" dirty="0" smtClean="0"/>
              <a:t>.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512" y="980728"/>
            <a:ext cx="8424936" cy="514543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Ведущими учеными не раз отмечалось, что нередко ссылки на Л.С. </a:t>
            </a:r>
            <a:r>
              <a:rPr lang="ru-RU" dirty="0" err="1"/>
              <a:t>Выготского</a:t>
            </a:r>
            <a:r>
              <a:rPr lang="ru-RU" dirty="0"/>
              <a:t> и его положения о зоне ближайшего развития, обходных путях носят скорее традиционный характер, нежели являются руководством к действию. Вместе с тем </a:t>
            </a:r>
            <a:r>
              <a:rPr lang="ru-RU" dirty="0" smtClean="0">
                <a:solidFill>
                  <a:srgbClr val="FF0000"/>
                </a:solidFill>
              </a:rPr>
              <a:t>внимание </a:t>
            </a:r>
            <a:r>
              <a:rPr lang="ru-RU" dirty="0">
                <a:solidFill>
                  <a:srgbClr val="FF0000"/>
                </a:solidFill>
              </a:rPr>
              <a:t>к формированию сферы жизненной компетенции, а именно, поощрение и поддержка детских успехов, их старания может являться, как уже говорилось, тем обходным путем, благодаря которому ребенок формирует положительное отношение к школе в целом.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1340768"/>
            <a:ext cx="8424936" cy="4785395"/>
          </a:xfrm>
        </p:spPr>
        <p:txBody>
          <a:bodyPr/>
          <a:lstStyle/>
          <a:p>
            <a:r>
              <a:rPr lang="ru-RU" sz="4400" dirty="0" smtClean="0">
                <a:solidFill>
                  <a:srgbClr val="FF0000"/>
                </a:solidFill>
              </a:rPr>
              <a:t>Продвижение </a:t>
            </a:r>
            <a:r>
              <a:rPr lang="ru-RU" sz="4400" dirty="0">
                <a:solidFill>
                  <a:srgbClr val="FF0000"/>
                </a:solidFill>
              </a:rPr>
              <a:t>обучающихся в овладении жизненными компетенциями составляет основу оценки личностных результатов образования.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Типичные ошибки планирования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91264" cy="475252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раздел «планируемые результаты» не переносятся результаты обозначенные во ФГОС для определенной категории (пропускаются, добавляются, </a:t>
            </a:r>
            <a:r>
              <a:rPr lang="ru-RU" dirty="0" err="1" smtClean="0"/>
              <a:t>переформулируются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В раздел «система оценки» вносится избыточная конкретика, например, описание психодиагностических методик, вместо системы представлены отдельные приемы.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620688"/>
            <a:ext cx="8352928" cy="5505475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Личностные результаты по ФГОС НОО «не являются объектом итоговой оценки. Оценка этих результатов образовательной деятельности осуществляется в ходе внешних </a:t>
            </a:r>
            <a:r>
              <a:rPr lang="ru-RU" dirty="0" err="1"/>
              <a:t>неперсонифицированных</a:t>
            </a:r>
            <a:r>
              <a:rPr lang="ru-RU" dirty="0"/>
              <a:t> мониторинговых исследований, результаты которых являются основанием для принятия управленческих решений».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83568" y="980728"/>
            <a:ext cx="7848872" cy="5145435"/>
          </a:xfrm>
        </p:spPr>
        <p:txBody>
          <a:bodyPr/>
          <a:lstStyle/>
          <a:p>
            <a:r>
              <a:rPr lang="ru-RU" sz="6600" dirty="0" smtClean="0"/>
              <a:t>Примерные АООП и ПРП размещены на сайте </a:t>
            </a:r>
            <a:r>
              <a:rPr lang="en-US" sz="6600" dirty="0" smtClean="0">
                <a:hlinkClick r:id="rId2"/>
              </a:rPr>
              <a:t>http://fgosreestr.ru/</a:t>
            </a:r>
            <a:endParaRPr lang="ru-RU" sz="66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Типичные ошибки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Оценку личностных и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результатов считают обязанностью психолога.</a:t>
            </a:r>
          </a:p>
          <a:p>
            <a:r>
              <a:rPr lang="ru-RU" dirty="0" smtClean="0"/>
              <a:t>Диагностику пытаются проводить с помощью педагогических тестов или психодиагностических методик.</a:t>
            </a:r>
          </a:p>
          <a:p>
            <a:r>
              <a:rPr lang="ru-RU" dirty="0" smtClean="0"/>
              <a:t>Диагностику считают отдельной процедурой. </a:t>
            </a:r>
          </a:p>
          <a:p>
            <a:r>
              <a:rPr lang="ru-RU" dirty="0" smtClean="0"/>
              <a:t>Не используют коррекционно-развивающий потенциал диагностики.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Актуальные проблемы мониторинга 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сферы </a:t>
            </a:r>
            <a:r>
              <a:rPr lang="ru-RU" sz="2400" b="1" dirty="0" smtClean="0">
                <a:solidFill>
                  <a:srgbClr val="FF0000"/>
                </a:solidFill>
              </a:rPr>
              <a:t>жизненной компетенции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511256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Проблемы оценки сферы жизненной компетенции (личностных результатов образования) крайне </a:t>
            </a:r>
            <a:r>
              <a:rPr lang="ru-RU" dirty="0" smtClean="0">
                <a:solidFill>
                  <a:srgbClr val="FF0000"/>
                </a:solidFill>
              </a:rPr>
              <a:t>редко становятся предметом рассмотрения в ходе подготовки</a:t>
            </a:r>
            <a:r>
              <a:rPr lang="ru-RU" dirty="0" smtClean="0"/>
              <a:t> педагогов-дефектологов и фактически никогда не анализируются на различных КПК, поскольку даже у преподавателей нет достоверных сведений по этим вопросам.</a:t>
            </a:r>
          </a:p>
          <a:p>
            <a:r>
              <a:rPr lang="ru-RU" dirty="0" smtClean="0"/>
              <a:t>Для того, чтобы организовать грамотный мониторинг становления сферы жизненной компетенции, следует предложить </a:t>
            </a:r>
            <a:r>
              <a:rPr lang="ru-RU" dirty="0" smtClean="0">
                <a:solidFill>
                  <a:srgbClr val="FF0000"/>
                </a:solidFill>
              </a:rPr>
              <a:t>теоретически обоснованный алгоритм</a:t>
            </a:r>
            <a:r>
              <a:rPr lang="ru-RU" dirty="0" smtClean="0"/>
              <a:t> этой деятельности.</a:t>
            </a:r>
          </a:p>
          <a:p>
            <a:r>
              <a:rPr lang="ru-RU" dirty="0" smtClean="0"/>
              <a:t>Оценка формирования сферы жизненной компетенции должна быть задачей </a:t>
            </a:r>
            <a:r>
              <a:rPr lang="ru-RU" dirty="0" smtClean="0">
                <a:solidFill>
                  <a:srgbClr val="FF0000"/>
                </a:solidFill>
              </a:rPr>
              <a:t>всех участников сопровождения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 оценке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сферы жизненной компетенции </a:t>
            </a:r>
            <a:r>
              <a:rPr lang="ru-RU" dirty="0" smtClean="0">
                <a:solidFill>
                  <a:srgbClr val="FF0000"/>
                </a:solidFill>
              </a:rPr>
              <a:t>следует привлекать родителей</a:t>
            </a:r>
            <a:r>
              <a:rPr lang="ru-RU" dirty="0" smtClean="0"/>
              <a:t> обучающихся, превращая их в активных участников коррекционно-образовательного процесса.</a:t>
            </a:r>
          </a:p>
          <a:p>
            <a:r>
              <a:rPr lang="ru-RU" dirty="0" smtClean="0"/>
              <a:t>Мониторинг становления сферы жизненной компетенции должен осуществляться и в отношении тех обучающихся, которым рекомендован </a:t>
            </a:r>
            <a:r>
              <a:rPr lang="ru-RU" dirty="0" smtClean="0">
                <a:solidFill>
                  <a:srgbClr val="FF0000"/>
                </a:solidFill>
              </a:rPr>
              <a:t>первый вариант </a:t>
            </a:r>
            <a:r>
              <a:rPr lang="ru-RU" dirty="0" smtClean="0"/>
              <a:t>освоения АООП НОО ОВЗ.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Конструктор оценочных средств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09120"/>
          </a:xfrm>
        </p:spPr>
        <p:txBody>
          <a:bodyPr/>
          <a:lstStyle/>
          <a:p>
            <a:r>
              <a:rPr lang="ru-RU" dirty="0" smtClean="0"/>
              <a:t>В конструировании оценочных средств для мониторинга личностных результатов целесообразно сочетать шкалы экспертной оценки, заполняемые на основе педагогического наблюдения, экспериментально-педагогические ситуации, педагогические тесты и ограниченно включать психодиагностические методики.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51520" y="285750"/>
            <a:ext cx="8568952" cy="10715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Кафедра комплексной коррекции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нарушений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детского развития</a:t>
            </a:r>
          </a:p>
        </p:txBody>
      </p:sp>
      <p:pic>
        <p:nvPicPr>
          <p:cNvPr id="11267" name="Содержимое 16" descr="gosta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08" y="1428736"/>
            <a:ext cx="1285875" cy="1766888"/>
          </a:xfrm>
        </p:spPr>
      </p:pic>
      <p:pic>
        <p:nvPicPr>
          <p:cNvPr id="11268" name="Рисунок 17" descr="logunov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85926"/>
            <a:ext cx="1143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18" descr="murashov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857628"/>
            <a:ext cx="1012823" cy="139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19" descr="samoiluk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1571612"/>
            <a:ext cx="1214437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Рисунок 20" descr="pozdnyakova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1714488"/>
            <a:ext cx="12446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Рисунок 21" descr="serebrennikova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3429000"/>
            <a:ext cx="1143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Рисунок 22" descr="sokolova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37580" y="3428999"/>
            <a:ext cx="1144119" cy="15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Рисунок 23" descr="solomina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4942" y="5072074"/>
            <a:ext cx="1214446" cy="166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Рисунок 24" descr="starshinova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86050" y="5091113"/>
            <a:ext cx="1142999" cy="157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Рисунок 25" descr="zaigraeva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00892" y="3714752"/>
            <a:ext cx="10922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Содержимое 3" descr="indenbaum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>
            <a:off x="3786182" y="1428736"/>
            <a:ext cx="1214419" cy="166945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Шкалы экспертной оценки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Именно такой способ предложен в </a:t>
            </a:r>
            <a:r>
              <a:rPr lang="ru-RU" sz="1800" dirty="0" err="1" smtClean="0"/>
              <a:t>ПрАООП</a:t>
            </a:r>
            <a:r>
              <a:rPr lang="ru-RU" sz="1800" dirty="0" smtClean="0"/>
              <a:t>. Метод экспертной оценки заключается в выставлении заданных </a:t>
            </a:r>
            <a:r>
              <a:rPr lang="ru-RU" sz="1800" dirty="0" err="1" smtClean="0"/>
              <a:t>критериальных</a:t>
            </a:r>
            <a:r>
              <a:rPr lang="ru-RU" sz="1800" dirty="0" smtClean="0"/>
              <a:t> оценок педагогами-экспертами, постоянно осуществляющими включенное наблюдение за обучающимися детьми.</a:t>
            </a:r>
          </a:p>
          <a:p>
            <a:pPr algn="just"/>
            <a:r>
              <a:rPr lang="ru-RU" sz="1800" dirty="0" smtClean="0"/>
              <a:t>Достоинством метода является его простота и относительная экономичность. Именно такой метод предложен в </a:t>
            </a:r>
            <a:r>
              <a:rPr lang="ru-RU" sz="1800" dirty="0" err="1" smtClean="0"/>
              <a:t>ПрАООП</a:t>
            </a:r>
            <a:r>
              <a:rPr lang="ru-RU" sz="1800" dirty="0" smtClean="0"/>
              <a:t> </a:t>
            </a:r>
            <a:r>
              <a:rPr lang="ru-RU" sz="1800" dirty="0" err="1" smtClean="0"/>
              <a:t>в</a:t>
            </a:r>
            <a:r>
              <a:rPr lang="ru-RU" sz="1800" dirty="0" smtClean="0"/>
              <a:t> качестве основного. </a:t>
            </a:r>
          </a:p>
          <a:p>
            <a:pPr algn="just"/>
            <a:r>
              <a:rPr lang="ru-RU" sz="1800" dirty="0" smtClean="0"/>
              <a:t>У метода есть целый ряд недостатков, а именно: </a:t>
            </a:r>
            <a:r>
              <a:rPr lang="ru-RU" sz="1800" dirty="0" smtClean="0">
                <a:solidFill>
                  <a:srgbClr val="FF0000"/>
                </a:solidFill>
              </a:rPr>
              <a:t>субъективность</a:t>
            </a:r>
            <a:r>
              <a:rPr lang="ru-RU" sz="1800" dirty="0" smtClean="0"/>
              <a:t>, которая может быть преодолена только за счет внимания к согласованности полученных оценок.  Субъективность возрастает, когда предпринимается попытка приписать количественные показатели к результатам, которые вообще не могут быть объективно измерены, поскольку не имеют отчетливых поведенческих проявлений.  </a:t>
            </a:r>
          </a:p>
          <a:p>
            <a:pPr algn="just"/>
            <a:r>
              <a:rPr lang="ru-RU" sz="1800" dirty="0" smtClean="0"/>
              <a:t>Для того, чтобы оценка была объективной, необходимо к каждому результату подбирать индикаторы (дескрипторы), которые можно оценивать в реальном поведении. Кроме того, в одном дескрипторе по возможности не должно содержаться более </a:t>
            </a:r>
            <a:r>
              <a:rPr lang="ru-RU" sz="1800" dirty="0" smtClean="0">
                <a:solidFill>
                  <a:srgbClr val="FF0000"/>
                </a:solidFill>
              </a:rPr>
              <a:t>ОДНОГО</a:t>
            </a:r>
            <a:r>
              <a:rPr lang="ru-RU" sz="1800" dirty="0" smtClean="0"/>
              <a:t> конкретного поведенческого признака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2" y="285728"/>
          <a:ext cx="7960968" cy="6252380"/>
        </p:xfrm>
        <a:graphic>
          <a:graphicData uri="http://schemas.openxmlformats.org/drawingml/2006/table">
            <a:tbl>
              <a:tblPr/>
              <a:tblGrid>
                <a:gridCol w="7960968"/>
              </a:tblGrid>
              <a:tr h="409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ОБОБЩЕННЫЕ ПАРАМЕТРЫ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5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1.Осознание 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себя как гражданина России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5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2.Освоение </a:t>
                      </a: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социальной роли ученика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5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3.Сформированность 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речевых умений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5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4.Сформированность 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социально одобряемого (этичного) поведения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5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5.Сформированность 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эстетических потребностей, ценностей и чувств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5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6.Сформированность 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навыков продуктивной межличностной коммуникации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1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7. </a:t>
                      </a:r>
                      <a:r>
                        <a:rPr lang="ru-RU" sz="1800" dirty="0" err="1" smtClean="0">
                          <a:latin typeface="+mn-lt"/>
                          <a:ea typeface="Calibri"/>
                          <a:cs typeface="Times New Roman"/>
                        </a:rPr>
                        <a:t>Сформированность</a:t>
                      </a: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знаний об окружающем природном и социальном мире и позитивного отношения к нему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1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8. </a:t>
                      </a:r>
                      <a:r>
                        <a:rPr lang="ru-RU" sz="1800" dirty="0" err="1" smtClean="0">
                          <a:latin typeface="+mn-lt"/>
                          <a:ea typeface="Calibri"/>
                          <a:cs typeface="Times New Roman"/>
                        </a:rPr>
                        <a:t>Сформированность</a:t>
                      </a: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представлений о здоровом образе жизни,  безопасном </a:t>
                      </a: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поведении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1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9.Сформированность 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стремления трудиться и начальных трудовых навыков (овладение </a:t>
                      </a: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социально-бытовыми умениями, используемыми в повседневной жизни)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: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1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10.Сформированность 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самосознания, в т.ч. </a:t>
                      </a: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адекватных представлений о собственных возможностях и ограничениях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-1"/>
          <a:ext cx="8856984" cy="6883251"/>
        </p:xfrm>
        <a:graphic>
          <a:graphicData uri="http://schemas.openxmlformats.org/drawingml/2006/table">
            <a:tbl>
              <a:tblPr/>
              <a:tblGrid>
                <a:gridCol w="4167069"/>
                <a:gridCol w="4689915"/>
              </a:tblGrid>
              <a:tr h="4718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1) </a:t>
                      </a:r>
                      <a:r>
                        <a:rPr lang="ru-RU" sz="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осознание себя как гражданина России, формирование чувства гордости за свою Родину, российский народ и историю России, осознание своей этнической и национальной принадлежности; </a:t>
                      </a:r>
                      <a:endParaRPr lang="ru-RU" sz="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Осознание себя как гражданина России, </a:t>
                      </a:r>
                      <a:endParaRPr lang="ru-RU" sz="8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4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2) формирование целостного, социально ориентированного взгляда на мир в его органичном единстве и разнообразии природы, народов, культур и религий </a:t>
                      </a:r>
                      <a:endParaRPr lang="ru-RU" sz="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Сформированность знаний об окружающем природном и социальном мире и позитивного отношения к нему, </a:t>
                      </a:r>
                      <a:endParaRPr lang="ru-RU" sz="8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8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3) формирование уважительного отношения к иному мнению, истории и культуре других народов;</a:t>
                      </a:r>
                      <a:endParaRPr lang="ru-RU" sz="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Осознание себя как гражданина России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Сформированность навыков продуктивной межличностной коммуникации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Сформированность социально одобряемого (этичного) поведения</a:t>
                      </a:r>
                      <a:endParaRPr lang="ru-RU" sz="8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99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4) овладение начальными навыками адаптации в динамично изменяющемся и развивающемся мире;</a:t>
                      </a:r>
                      <a:endParaRPr lang="ru-RU" sz="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Сформированность речевых умений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Сформированность знаний об окружающем природном и социальном мире и позитивного отношения к нему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Сформированность представлений о здоровом образе жизни,  безопасном поведении и овладение </a:t>
                      </a:r>
                      <a:r>
                        <a:rPr lang="ru-RU" sz="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социально-бытовыми умениями, используемыми в повседневной жизни</a:t>
                      </a:r>
                      <a:endParaRPr lang="ru-RU" sz="8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Сформированность стремления трудиться и начальных трудовых навыков (овладение </a:t>
                      </a:r>
                      <a:r>
                        <a:rPr lang="ru-RU" sz="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социально-бытовыми умениями, используемыми в повседневной жизни)</a:t>
                      </a:r>
                      <a:r>
                        <a:rPr lang="ru-RU" sz="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: 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Сформированность самосознания, в т.ч. </a:t>
                      </a:r>
                      <a:r>
                        <a:rPr lang="ru-RU" sz="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адекватных представлений о собственных возможностях и ограничениях</a:t>
                      </a:r>
                      <a:endParaRPr lang="ru-RU" sz="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5) принятие и освоение социальной роли обучающегося, формирование и развитие социально значимых мотивов учебной деятельности;</a:t>
                      </a:r>
                      <a:endParaRPr lang="ru-RU" sz="8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Освоение социальной роли ученика</a:t>
                      </a:r>
                      <a:endParaRPr lang="ru-RU" sz="800" b="1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Сформированность речевых умений</a:t>
                      </a:r>
                      <a:endParaRPr lang="ru-RU" sz="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6) способность к осмыслению социального окружения, своего места в нем, принятие соответствующих возрасту ценностей и социальных ролей;</a:t>
                      </a:r>
                      <a:endParaRPr lang="ru-RU" sz="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Освоение социальной роли ученика</a:t>
                      </a:r>
                      <a:endParaRPr lang="ru-RU" sz="8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Сформированность социально одобряемого (этичного) поведения</a:t>
                      </a:r>
                      <a:endParaRPr lang="ru-RU" sz="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7) формирование эстетических потребностей, ценностей и чувств;</a:t>
                      </a:r>
                      <a:endParaRPr lang="ru-RU" sz="8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Сформированность эстетических потребностей, ценностей и чувств</a:t>
                      </a:r>
                      <a:endParaRPr lang="ru-RU" sz="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4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8) развитие этических чувств, доброжелательности и эмоционально-нравственной отзывчивости, понимания и сопереживания чувствам других людей;</a:t>
                      </a:r>
                      <a:endParaRPr lang="ru-RU" sz="8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Сформированность социально одобряемого (этичного) поведения</a:t>
                      </a:r>
                      <a:endParaRPr lang="ru-RU" sz="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8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50" smtClean="0">
                          <a:solidFill>
                            <a:srgbClr val="00000A"/>
                          </a:solidFill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9) развитие навыков сотрудничества со взрослыми и сверстниками в разных социальных ситуациях;</a:t>
                      </a:r>
                      <a:endParaRPr lang="ru-RU" sz="800" b="1" kern="50">
                        <a:solidFill>
                          <a:srgbClr val="00000A"/>
                        </a:solidFill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Сформированность навыков продуктивной межличностной коммуникации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Сформированность социально одобряемого (этичного) поведения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Сформированность речевых умений</a:t>
                      </a:r>
                      <a:endParaRPr lang="ru-RU" sz="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56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10) формирование установки на безопасный, здоровый образ жизни, наличие мотивации к творческому труду, работе на результат, бережному отношению к материальным и духовным ценностям</a:t>
                      </a:r>
                      <a:endParaRPr lang="ru-RU" sz="8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Сформированность представлений о здоровом образе жизни,  безопасном поведении и овладение </a:t>
                      </a:r>
                      <a:r>
                        <a:rPr lang="ru-RU" sz="800" b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социально-бытовыми умениями, используемыми в повседневной жизни</a:t>
                      </a:r>
                      <a:endParaRPr lang="ru-RU" sz="800" b="1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Сформированность стремления трудиться и начальных трудовых навыков (овладение </a:t>
                      </a:r>
                      <a:r>
                        <a:rPr lang="ru-RU" sz="800" b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социально-бытовыми умениями, используемыми в повседневной жизни)</a:t>
                      </a:r>
                      <a:r>
                        <a:rPr lang="ru-RU" sz="800" b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: 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Сформированность социально одобряемого (этичного) поведения</a:t>
                      </a:r>
                      <a:endParaRPr lang="ru-RU" sz="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8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11) развитие адекватных представлений о собственных возможностях, о насущно необходимом жизнеобеспечении;</a:t>
                      </a:r>
                      <a:endParaRPr lang="ru-RU" sz="8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Сформированность самосознания, в т.ч. </a:t>
                      </a:r>
                      <a:r>
                        <a:rPr lang="ru-RU" sz="800" b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адекватных представлений о собственных возможностях и ограничениях.</a:t>
                      </a:r>
                      <a:endParaRPr lang="ru-RU" sz="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12) овладение социально-бытовыми умениями, используемыми в повседневной жизни; </a:t>
                      </a:r>
                      <a:endParaRPr lang="ru-RU" sz="8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Сформированность стремления трудиться и начальных трудовых навыков (овладение </a:t>
                      </a:r>
                      <a:r>
                        <a:rPr lang="ru-RU" sz="800" b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социально-бытовыми умениями, используемыми в повседневной жизни)</a:t>
                      </a:r>
                      <a:r>
                        <a:rPr lang="ru-RU" sz="800" b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 </a:t>
                      </a:r>
                      <a:endParaRPr lang="ru-RU" sz="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8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13) владение навыками коммуникации и принятыми ритуалами социального взаимодействия, в том числе с использованием информационных технологий;</a:t>
                      </a:r>
                      <a:endParaRPr lang="ru-RU" sz="8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Сформированность навыков продуктивной межличностной коммуникации.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Сформированность социально одобряемого (этичного) поведения.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Сформированность отдельных функциональных умений.</a:t>
                      </a:r>
                      <a:endParaRPr lang="ru-RU" sz="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8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14) способность к осмыслению и дифференциации картины мира, ее временно-пространственной организации.</a:t>
                      </a:r>
                      <a:endParaRPr lang="ru-RU" sz="8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Сформированность знаний об окружающем природном и социальном мире и позитивного отношения к нему.</a:t>
                      </a:r>
                      <a:endParaRPr lang="ru-RU" sz="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Овладение начальными навыками адаптации в динамично изменяющемся и развивающемся мире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63711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Для оценки этого результата следует использовать можно использовать несколько параметров:</a:t>
            </a:r>
          </a:p>
          <a:p>
            <a:r>
              <a:rPr lang="ru-RU" dirty="0" err="1" smtClean="0"/>
              <a:t>сформированность</a:t>
            </a:r>
            <a:r>
              <a:rPr lang="ru-RU" dirty="0" smtClean="0"/>
              <a:t> речевых умений (речевой коммуникации);</a:t>
            </a:r>
          </a:p>
          <a:p>
            <a:r>
              <a:rPr lang="ru-RU" dirty="0" err="1" smtClean="0"/>
              <a:t>сформированность</a:t>
            </a:r>
            <a:r>
              <a:rPr lang="ru-RU" dirty="0" smtClean="0"/>
              <a:t> знаний об окружающем природном и социальном мире и позитивного отношения к нему;</a:t>
            </a:r>
          </a:p>
          <a:p>
            <a:r>
              <a:rPr lang="ru-RU" dirty="0" err="1" smtClean="0"/>
              <a:t>сформированность</a:t>
            </a:r>
            <a:r>
              <a:rPr lang="ru-RU" dirty="0" smtClean="0"/>
              <a:t> представлений о здоровом образе жизни,  безопасном поведении и овладение социально-бытовыми умениями, используемыми в повседневной жизни;</a:t>
            </a:r>
          </a:p>
          <a:p>
            <a:r>
              <a:rPr lang="ru-RU" dirty="0" err="1" smtClean="0"/>
              <a:t>сформированность</a:t>
            </a:r>
            <a:r>
              <a:rPr lang="ru-RU" dirty="0" smtClean="0"/>
              <a:t> стремления трудиться и начальных трудовых навыков;  </a:t>
            </a:r>
          </a:p>
          <a:p>
            <a:r>
              <a:rPr lang="ru-RU" dirty="0" err="1" smtClean="0"/>
              <a:t>сформированность</a:t>
            </a:r>
            <a:r>
              <a:rPr lang="ru-RU" dirty="0" smtClean="0"/>
              <a:t> самосознания, в т.ч. адекватных представлений о собственных возможностях и ограничениях.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Сформированность социально одобряемого (этичного) </a:t>
            </a:r>
            <a:r>
              <a:rPr lang="ru-RU" sz="2800" b="1" dirty="0" smtClean="0"/>
              <a:t>поведения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00200"/>
            <a:ext cx="8352928" cy="4853136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М.</a:t>
            </a:r>
            <a:r>
              <a:rPr lang="ru-RU" dirty="0" smtClean="0"/>
              <a:t> Умеет следить за своим внешним видом, правильно вести себя за столом,  соблюдать  нормы речевого этикета, очередность, тишину во время посещения культурно-значимых объектов, в общественном транспорте, в общественных учреждениях, сдерживать вербальную агрессию, согласен делиться своим имуществом, соблюдать эквивалентность при обменах с другими детьми, может признаться в неправильном поведении, уважает чужой труд (без напоминаний и контроля не проходит в грязной обуви по вымытому полу, не мусорит,  не кладет ношеную одежду к чистой и т.п.).</a:t>
            </a:r>
          </a:p>
          <a:p>
            <a:r>
              <a:rPr lang="ru-RU" b="1" dirty="0" smtClean="0"/>
              <a:t>О</a:t>
            </a:r>
            <a:r>
              <a:rPr lang="ru-RU" dirty="0" smtClean="0"/>
              <a:t>. Вежливо улыбается при встрече, обращении, умеет проявить сочувствие при чужих затруднениях и неприятностях, в конфликтной ситуации сделать правильный поведенческий выбор на основе представлений о нравственных нормах и справедливости,  реально проявить уважительное (заботливое) отношение к старикам и младшим по возрасту, больным и нуждающимся в помощи, к культурным традициям других народов, понимает, что каждый продукт и каждая вещь является результатом чьего-то труда и бережно относится к чужим и своим вещам.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Предлагаемая формулировка в АООП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70912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качестве основного оценочного средства используются шкалы экспертной оценки, конкретизирующие обязательные для формирования личностные результаты перечнем дескрипторов, доступных для фиксации в процессе организованного педагогического наблюдения. Дескрипторы снабжены </a:t>
            </a:r>
            <a:r>
              <a:rPr lang="ru-RU" dirty="0" err="1" smtClean="0"/>
              <a:t>критериальной</a:t>
            </a:r>
            <a:r>
              <a:rPr lang="ru-RU" dirty="0" smtClean="0"/>
              <a:t> оценкой, позволяющей пошагово оценивать продвижение ребенка в психосоциальном развитии. Перечень параметров для оценки, дескрипторов и критериев оценки их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приводится в Приложении к АООП.  Процедура оценки закреплена локальным актом образовательной организации.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РЕЗЮМЕ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616624"/>
          </a:xfrm>
        </p:spPr>
        <p:txBody>
          <a:bodyPr>
            <a:noAutofit/>
          </a:bodyPr>
          <a:lstStyle/>
          <a:p>
            <a:r>
              <a:rPr lang="ru-RU" sz="1800" dirty="0" smtClean="0"/>
              <a:t>Шкалы экспертной оценки следует рассматривать в качестве базового элемента оценочной деятельности.</a:t>
            </a:r>
          </a:p>
          <a:p>
            <a:r>
              <a:rPr lang="ru-RU" sz="1800" dirty="0" smtClean="0"/>
              <a:t>Приведенные в </a:t>
            </a:r>
            <a:r>
              <a:rPr lang="ru-RU" sz="1800" dirty="0" err="1" smtClean="0"/>
              <a:t>ПрАООП</a:t>
            </a:r>
            <a:r>
              <a:rPr lang="ru-RU" sz="1800" dirty="0" smtClean="0"/>
              <a:t> личностные результаты мы рекомендуем </a:t>
            </a:r>
            <a:r>
              <a:rPr lang="ru-RU" sz="1800" dirty="0" err="1" smtClean="0"/>
              <a:t>операционализировать</a:t>
            </a:r>
            <a:r>
              <a:rPr lang="ru-RU" sz="1800" dirty="0" smtClean="0"/>
              <a:t>, опираясь на ограниченный перечень параметров, в тех случаях, когда планируемый результат слишком объемен и может по-разному интерпретироваться.</a:t>
            </a:r>
          </a:p>
          <a:p>
            <a:r>
              <a:rPr lang="ru-RU" sz="1800" dirty="0" smtClean="0"/>
              <a:t>Для каждого  запланированного к формированию  в </a:t>
            </a:r>
            <a:r>
              <a:rPr lang="ru-RU" sz="1800" dirty="0" err="1" smtClean="0"/>
              <a:t>ПрАООП</a:t>
            </a:r>
            <a:r>
              <a:rPr lang="ru-RU" sz="1800" dirty="0" smtClean="0"/>
              <a:t> личностного результата (или конкретизирующих его параметров) разработан расширенный перечень индикаторов-дескрипторов (промежуточных конкретных результатов, которые в совокупности составляют целостный результат), а также </a:t>
            </a:r>
            <a:r>
              <a:rPr lang="ru-RU" sz="1800" dirty="0" err="1" smtClean="0"/>
              <a:t>критериальная</a:t>
            </a:r>
            <a:r>
              <a:rPr lang="ru-RU" sz="1800" dirty="0" smtClean="0"/>
              <a:t> оценка к ним.</a:t>
            </a:r>
          </a:p>
          <a:p>
            <a:r>
              <a:rPr lang="ru-RU" sz="1800" dirty="0" smtClean="0"/>
              <a:t>В АООП, разрабатываемой на основе примерной в конкретной образовательной организации, в раздел «Система оценивания» мы рекомендуем включать общую характеристику процедуры, а сами объемные оценочные шкалы приводить в Приложении.</a:t>
            </a:r>
          </a:p>
          <a:p>
            <a:r>
              <a:rPr lang="ru-RU" sz="1800" dirty="0" smtClean="0"/>
              <a:t>Перечень промежуточных конкретных результатов, формирование которых актуально для конкретного обучающегося, мы рекомендуем уточнять ежегодно на психолого-педагогическом консилиуме с учетом мнения родителей, занося их в Карту мониторинга. </a:t>
            </a:r>
            <a:endParaRPr lang="ru-RU" sz="1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Экспериментально-педагогические ситуации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8112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обычно нацелены в большей степени на оценку </a:t>
            </a:r>
            <a:r>
              <a:rPr lang="ru-RU" dirty="0" err="1" smtClean="0"/>
              <a:t>деятельностного</a:t>
            </a:r>
            <a:r>
              <a:rPr lang="ru-RU" dirty="0" smtClean="0"/>
              <a:t> компонента определенного умения. Однако иногда они предполагают и оценку имеющихся знаний. Почему мы используем этот термин? Эксперимент заключается в том, что в большинстве случаев его результат только предполагается, но еще ни разу не получен. Педагогическими ситуации называются потому, что включены в деятельность учителя начальных классов, а не других участников сопровождения. В ходе созданных экспериментально-педагогических ситуаций можно осуществлять </a:t>
            </a:r>
            <a:r>
              <a:rPr lang="ru-RU" i="1" dirty="0" smtClean="0"/>
              <a:t>формирующее оценивание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Методическое пособие для учителя общеобразовательной школы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(</a:t>
            </a:r>
            <a:r>
              <a:rPr lang="ru-RU" sz="2800" b="1" dirty="0" smtClean="0"/>
              <a:t>И.А. Коробейников, Е.Л. </a:t>
            </a:r>
            <a:r>
              <a:rPr lang="ru-RU" sz="2800" b="1" dirty="0" err="1" smtClean="0"/>
              <a:t>Инденбаум</a:t>
            </a:r>
            <a:r>
              <a:rPr lang="ru-RU" sz="2800" b="1" dirty="0" smtClean="0"/>
              <a:t>)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53136"/>
          </a:xfrm>
        </p:spPr>
        <p:txBody>
          <a:bodyPr>
            <a:normAutofit/>
          </a:bodyPr>
          <a:lstStyle/>
          <a:p>
            <a:r>
              <a:rPr lang="ru-RU" dirty="0" smtClean="0"/>
              <a:t>Если ОО приступила к реализации АООП для обучающихся …. в ней уже не должно быть «</a:t>
            </a:r>
            <a:r>
              <a:rPr lang="ru-RU" dirty="0" err="1" smtClean="0"/>
              <a:t>невовлеченных</a:t>
            </a:r>
            <a:r>
              <a:rPr lang="ru-RU" dirty="0" smtClean="0"/>
              <a:t>» педагогов. Воспитательные мероприятия также направляются на достижение коррекционных целей. Даже участие … ребенка в общем празднике должно специально продумываться, чтобы принести ему пользу.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1. Осознание себя как гражданина России; формирование чувства гордости за свою Родину: дескрипторы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53136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Знание и понимание смысла слов «Родина», «Россия», «Страна», «Столица»</a:t>
            </a:r>
          </a:p>
          <a:p>
            <a:r>
              <a:rPr lang="ru-RU" sz="7200" dirty="0" smtClean="0"/>
              <a:t>Умение проявлять заботу и внимание к членам своей семьи.</a:t>
            </a:r>
          </a:p>
          <a:p>
            <a:r>
              <a:rPr lang="ru-RU" sz="7200" dirty="0" smtClean="0"/>
              <a:t>Интерес к своей малой Родине (дом, школа, улицы, общественные места) и умение проявлять заботу о ее красоте и благополучии.</a:t>
            </a:r>
          </a:p>
          <a:p>
            <a:r>
              <a:rPr lang="ru-RU" sz="7200" dirty="0" smtClean="0"/>
              <a:t>Узнавание флага, герба, гимна, Кремля, Президента, знание их названий</a:t>
            </a:r>
          </a:p>
          <a:p>
            <a:r>
              <a:rPr lang="ru-RU" sz="7200" dirty="0" smtClean="0"/>
              <a:t>Знание национальных праздников (день Победы), в т.ч. когда и с кем была война</a:t>
            </a:r>
          </a:p>
          <a:p>
            <a:r>
              <a:rPr lang="ru-RU" sz="7200" dirty="0" smtClean="0"/>
              <a:t>Положительная эмоциональная реакция на патриотических праздниках, желание участвовать в их проведении, активное участие.</a:t>
            </a:r>
          </a:p>
          <a:p>
            <a:r>
              <a:rPr lang="ru-RU" sz="7200" dirty="0" smtClean="0"/>
              <a:t>Положительная эмоциональная реакция при прослушивании текстов, музыкальных произведений, рассматривании продуктов народного творчества, картин и фотографий, отражающих национальные традиции,  достояние, любовь к России.</a:t>
            </a:r>
          </a:p>
          <a:p>
            <a:r>
              <a:rPr lang="ru-RU" sz="7200" dirty="0" smtClean="0"/>
              <a:t>Уважительное отношение к людям труда.</a:t>
            </a:r>
          </a:p>
          <a:p>
            <a:r>
              <a:rPr lang="ru-RU" sz="7200" dirty="0" smtClean="0"/>
              <a:t>Уважительное отношение к представителям силовых структур (армия, полиция, МЧС)</a:t>
            </a:r>
          </a:p>
          <a:p>
            <a:r>
              <a:rPr lang="ru-RU" sz="7200" dirty="0" smtClean="0"/>
              <a:t>Способность идентифицировать российское культурное наследие (узнавать некоторые портреты, произведения искусства, архитектуры, предметы быта и т.п.), выражать восхищение ими.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200796"/>
          </a:xfrm>
          <a:noFill/>
        </p:spPr>
        <p:txBody>
          <a:bodyPr>
            <a:norm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3" name="Содержимое 16" descr="gostar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786" y="518082"/>
            <a:ext cx="3071834" cy="4219893"/>
          </a:xfrm>
        </p:spPr>
      </p:pic>
      <p:pic>
        <p:nvPicPr>
          <p:cNvPr id="4" name="Рисунок 21" descr="serebrennikov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5" y="589340"/>
            <a:ext cx="3000397" cy="412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4348" y="4857760"/>
            <a:ext cx="4000528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Гостар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Анна Алексеевна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доцент, кандидат психологических наук, доцент – разработка диагностических средств для обучающихся с ЗПР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4929198"/>
            <a:ext cx="4214842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Серебренникова Светлана Юрьевна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доцент, кандидат психологических наук, доцент – разработка диагностических средств для обучающихся с ЗПР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f.co.ua/13/05/wallpaper-2775812.jpg"/>
          <p:cNvPicPr>
            <a:picLocks noChangeAspect="1" noChangeArrowheads="1"/>
          </p:cNvPicPr>
          <p:nvPr/>
        </p:nvPicPr>
        <p:blipFill>
          <a:blip r:embed="rId2" cstate="print"/>
          <a:srcRect l="27000" r="7750"/>
          <a:stretch>
            <a:fillRect/>
          </a:stretch>
        </p:blipFill>
        <p:spPr bwMode="auto">
          <a:xfrm>
            <a:off x="500034" y="928670"/>
            <a:ext cx="2320925" cy="185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4" descr="https://s3-media2.fl.yelpcdn.com/buphoto/76DPCePfaGzJWFt4EmqAEQ/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000108"/>
            <a:ext cx="2320925" cy="178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http://img-fotki.yandex.ru/get/6213/131624064.1cb/0_8714e_43e56bcc_XX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785794"/>
            <a:ext cx="2143125" cy="207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8" descr="https://c.podium.life/content/photo/2155/2155431/5097ab1d10d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3643314"/>
            <a:ext cx="16827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0" descr="https://st.depositphotos.com/1912933/1749/i/950/depositphotos_17490449-stock-photo-old-woman.jpg"/>
          <p:cNvPicPr>
            <a:picLocks noChangeAspect="1" noChangeArrowheads="1"/>
          </p:cNvPicPr>
          <p:nvPr/>
        </p:nvPicPr>
        <p:blipFill>
          <a:blip r:embed="rId6" cstate="print"/>
          <a:srcRect l="12247" r="11827" b="28261"/>
          <a:stretch>
            <a:fillRect/>
          </a:stretch>
        </p:blipFill>
        <p:spPr bwMode="auto">
          <a:xfrm>
            <a:off x="642910" y="3643314"/>
            <a:ext cx="2214563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2" descr="https://i.sunhome.ru/dreamer/20/umershiy-ded.xx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3929066"/>
            <a:ext cx="2928938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785813" y="3000375"/>
            <a:ext cx="20716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500813" y="6357938"/>
            <a:ext cx="20716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643313" y="6357938"/>
            <a:ext cx="20716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14375" y="6357938"/>
            <a:ext cx="20716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500438" y="3000375"/>
            <a:ext cx="20716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429375" y="3000375"/>
            <a:ext cx="20716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14348" y="260648"/>
            <a:ext cx="77867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Умение проявлять заботу и внимание к членам своей семьи</a:t>
            </a:r>
            <a:endParaRPr lang="ru-RU" sz="2000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4" descr="depositphotos_11413012-stock-photo-little-boy-throwing-waste-pa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2295525" cy="2143125"/>
          </a:xfrm>
          <a:prstGeom prst="rect">
            <a:avLst/>
          </a:prstGeom>
          <a:noFill/>
        </p:spPr>
      </p:pic>
      <p:pic>
        <p:nvPicPr>
          <p:cNvPr id="34817" name="Рисунок 11" descr="518277280-612x6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2500306"/>
            <a:ext cx="1104900" cy="1704975"/>
          </a:xfrm>
          <a:prstGeom prst="rect">
            <a:avLst/>
          </a:prstGeom>
          <a:noFill/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4305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22" name="Рисунок 9" descr="7db21207ae0b721bccbb252d1d378f9a_i-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4572008"/>
            <a:ext cx="1655795" cy="1604959"/>
          </a:xfrm>
          <a:prstGeom prst="rect">
            <a:avLst/>
          </a:prstGeom>
          <a:noFill/>
        </p:spPr>
      </p:pic>
      <p:pic>
        <p:nvPicPr>
          <p:cNvPr id="34821" name="Рисунок 7" descr="photo19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1428736"/>
            <a:ext cx="1790697" cy="1706158"/>
          </a:xfrm>
          <a:prstGeom prst="rect">
            <a:avLst/>
          </a:prstGeom>
          <a:noFill/>
        </p:spPr>
      </p:pic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467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26" name="Рисунок 13" descr="bb7cb73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1428736"/>
            <a:ext cx="2009775" cy="1504950"/>
          </a:xfrm>
          <a:prstGeom prst="rect">
            <a:avLst/>
          </a:prstGeom>
          <a:noFill/>
        </p:spPr>
      </p:pic>
      <p:pic>
        <p:nvPicPr>
          <p:cNvPr id="34825" name="Рисунок 12" descr="65593246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5143512"/>
            <a:ext cx="1849633" cy="1238248"/>
          </a:xfrm>
          <a:prstGeom prst="rect">
            <a:avLst/>
          </a:prstGeom>
          <a:noFill/>
        </p:spPr>
      </p:pic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0" y="3486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11760" y="3244334"/>
            <a:ext cx="4248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Ситуация формирующего оценивания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 smtClean="0"/>
              <a:t>1 этап)</a:t>
            </a:r>
          </a:p>
          <a:p>
            <a:endParaRPr lang="ru-RU" dirty="0" smtClean="0"/>
          </a:p>
          <a:p>
            <a:r>
              <a:rPr lang="ru-RU" dirty="0" smtClean="0"/>
              <a:t>могут ли дети дифференцировать правильное и </a:t>
            </a:r>
            <a:r>
              <a:rPr lang="ru-RU" dirty="0" smtClean="0"/>
              <a:t>неправильное </a:t>
            </a:r>
            <a:r>
              <a:rPr lang="ru-RU" dirty="0" smtClean="0"/>
              <a:t>поведение на картинках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404665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Осознание себя как гражданина России </a:t>
            </a:r>
            <a:r>
              <a:rPr lang="ru-RU" dirty="0" smtClean="0"/>
              <a:t>(Интерес к своей малой Родине (дом, школа, улицы, общественные места) и умение проявлять заботу о ее красоте и благополучии)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2 этап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1484784"/>
            <a:ext cx="8424936" cy="489654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Угостить детей на прогулке оберточными конфетами и, ничего не говоря,  проследить, куда они девают фантики (урна для мусора должна быть в зоне видимости-доступности). 0 баллов получают бросившие фантик на землю, 1 балл – спрятавшие его в карман или удерживающие в руке, 2 балла – бросившие в урну.</a:t>
            </a:r>
          </a:p>
          <a:p>
            <a:pPr lvl="0"/>
            <a:r>
              <a:rPr lang="ru-RU" dirty="0" smtClean="0"/>
              <a:t>В другой раз научить детей складывать из бумаги самолетики. Взять самолетики на прогулку. Оценка идентична: 2 балла получит ребенок, который не забыл о своем самолетике, 0 баллов – который оставил его, оценка в 1 балл может быть поставлена, если ребенок сам не убрал самолетик с территории, но, посмотрев на тех, кто это сделал, вспомнил о своем самолетике (подобное задание можно модифицировать по-разному, основной смысл – посмотреть, понимает ли школьник, что территория загрязняется от действий конкретных людей, в том числе и его собственных).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3.  Сформированность адекватных представлений о собственных возможностях, о насущно необходимом жизнеобеспечении: дескрипторы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Осознание (вербализация) своего состояния (плохо себя чувствую, устал, скучно и пр.).</a:t>
            </a:r>
          </a:p>
          <a:p>
            <a:r>
              <a:rPr lang="ru-RU" dirty="0" smtClean="0"/>
              <a:t>Осознание (вербализация)  своих затруднений</a:t>
            </a:r>
            <a:r>
              <a:rPr lang="ru-RU" b="1" dirty="0" smtClean="0"/>
              <a:t> </a:t>
            </a:r>
            <a:r>
              <a:rPr lang="ru-RU" dirty="0" smtClean="0"/>
              <a:t> (не понимаю, не успел).</a:t>
            </a:r>
          </a:p>
          <a:p>
            <a:r>
              <a:rPr lang="ru-RU" dirty="0" smtClean="0"/>
              <a:t>Осознание (вербализация)  своих потребностей (плохо видно, надо выйти, повторите, пожалуйста).</a:t>
            </a:r>
          </a:p>
          <a:p>
            <a:r>
              <a:rPr lang="ru-RU" dirty="0" smtClean="0"/>
              <a:t>Умеет выразить свои просьбы, направленные на удовлетворение потребностей.</a:t>
            </a:r>
          </a:p>
          <a:p>
            <a:r>
              <a:rPr lang="ru-RU" dirty="0" smtClean="0"/>
              <a:t>Учится оценивать свои возможности (смогу или не смогу, легко или трудно).</a:t>
            </a:r>
          </a:p>
          <a:p>
            <a:r>
              <a:rPr lang="ru-RU" dirty="0" smtClean="0"/>
              <a:t>Разграничивает ситуации, требующие и не требующие помощи педагога.</a:t>
            </a:r>
          </a:p>
          <a:p>
            <a:r>
              <a:rPr lang="ru-RU" dirty="0" smtClean="0"/>
              <a:t>Знает о том, чего ему нельзя делать, какие медицинские препараты надо принимать, умеет это делать.</a:t>
            </a:r>
          </a:p>
          <a:p>
            <a:r>
              <a:rPr lang="ru-RU" dirty="0" smtClean="0"/>
              <a:t>Знает о необходимости одеваться и обуваться в соответствии с погодными условиями.</a:t>
            </a:r>
          </a:p>
          <a:p>
            <a:r>
              <a:rPr lang="ru-RU" dirty="0" smtClean="0"/>
              <a:t>знает о необходимости поддерживать чистоту рук, ног, волос, ногтей, одежды, помещения.</a:t>
            </a:r>
          </a:p>
          <a:p>
            <a:r>
              <a:rPr lang="ru-RU" dirty="0" smtClean="0"/>
              <a:t>Знает о полезной и вредной еде,  вредных привычках.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1" y="333375"/>
            <a:ext cx="8280919" cy="115093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Учится оценивать свои возможности </a:t>
            </a:r>
            <a:br>
              <a:rPr lang="ru-RU" sz="2400" b="1" dirty="0" smtClean="0"/>
            </a:br>
            <a:r>
              <a:rPr lang="ru-RU" sz="2400" b="1" dirty="0" smtClean="0"/>
              <a:t>(смогу или не смогу, легко или трудно)</a:t>
            </a:r>
            <a:endParaRPr lang="ru-RU" sz="2400" b="1" i="1" dirty="0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4294967295"/>
          </p:nvPr>
        </p:nvSpPr>
        <p:spPr>
          <a:xfrm>
            <a:off x="5003800" y="2017713"/>
            <a:ext cx="4140200" cy="4114800"/>
          </a:xfrm>
        </p:spPr>
        <p:txBody>
          <a:bodyPr/>
          <a:lstStyle/>
          <a:p>
            <a:pPr algn="just"/>
            <a:endParaRPr lang="ru-RU" sz="1800" dirty="0" smtClean="0"/>
          </a:p>
          <a:p>
            <a:endParaRPr lang="ru-RU" sz="1800" dirty="0" smtClean="0"/>
          </a:p>
        </p:txBody>
      </p:sp>
      <p:pic>
        <p:nvPicPr>
          <p:cNvPr id="5124" name="Picture 4" descr="G:\Вуз\C 2018\Конференция\Презентация\Фото на слайд\photo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2349500"/>
            <a:ext cx="4852988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G:\Вуз\C 2018\Конференция\Презентация\Фото на слайд\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8225" y="2349500"/>
            <a:ext cx="4295775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войная стрелка вверх/вниз 4"/>
          <p:cNvSpPr/>
          <p:nvPr/>
        </p:nvSpPr>
        <p:spPr>
          <a:xfrm flipH="1">
            <a:off x="4716463" y="2205038"/>
            <a:ext cx="131762" cy="4464050"/>
          </a:xfrm>
          <a:prstGeom prst="up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70311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Овладение социально-бытовыми навыками, используемыми в повседневной жизни </a:t>
            </a:r>
            <a:r>
              <a:rPr lang="ru-RU" sz="2000" dirty="0" smtClean="0"/>
              <a:t>(умение убирать на место вещи)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1800" dirty="0" smtClean="0"/>
              <a:t>Чтение 2 класс. К.Д. Ушинский «Всякой вещи свое место»</a:t>
            </a:r>
            <a:br>
              <a:rPr lang="ru-RU" sz="1800" dirty="0" smtClean="0"/>
            </a:br>
            <a:r>
              <a:rPr lang="ru-RU" sz="1800" dirty="0" smtClean="0"/>
              <a:t>Что перепутал первоклассник? Помоги ему убрать вещи на свое место. Расскажи, где хранятся вещи.</a:t>
            </a:r>
            <a:endParaRPr lang="ru-RU" sz="1800" dirty="0"/>
          </a:p>
        </p:txBody>
      </p:sp>
      <p:pic>
        <p:nvPicPr>
          <p:cNvPr id="4" name="Содержимое 3" descr="порфел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86182" y="2285992"/>
            <a:ext cx="928694" cy="1147709"/>
          </a:xfrm>
        </p:spPr>
      </p:pic>
      <p:pic>
        <p:nvPicPr>
          <p:cNvPr id="1026" name="Picture 2" descr="C:\Users\I nga\Desktop\Леново\ГОСЗАДАНИЕ 2\Картинки\учебни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437112"/>
            <a:ext cx="1000132" cy="1003978"/>
          </a:xfrm>
          <a:prstGeom prst="rect">
            <a:avLst/>
          </a:prstGeom>
          <a:noFill/>
        </p:spPr>
      </p:pic>
      <p:pic>
        <p:nvPicPr>
          <p:cNvPr id="1027" name="Picture 3" descr="C:\Users\I nga\Desktop\Леново\ГОСЗАДАНИЕ 2\Картинки\смен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2285992"/>
            <a:ext cx="1143008" cy="1143008"/>
          </a:xfrm>
          <a:prstGeom prst="rect">
            <a:avLst/>
          </a:prstGeom>
          <a:noFill/>
        </p:spPr>
      </p:pic>
      <p:pic>
        <p:nvPicPr>
          <p:cNvPr id="1028" name="Picture 4" descr="C:\Users\I nga\Desktop\Леново\ГОСЗАДАНИЕ 2\Картинки\туфл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2214554"/>
            <a:ext cx="1000132" cy="1071570"/>
          </a:xfrm>
          <a:prstGeom prst="rect">
            <a:avLst/>
          </a:prstGeom>
          <a:noFill/>
        </p:spPr>
      </p:pic>
      <p:pic>
        <p:nvPicPr>
          <p:cNvPr id="1029" name="Picture 5" descr="C:\Users\I nga\Desktop\Леново\ГОСЗАДАНИЕ 2\Картинки\пенал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4725144"/>
            <a:ext cx="967513" cy="647696"/>
          </a:xfrm>
          <a:prstGeom prst="rect">
            <a:avLst/>
          </a:prstGeom>
          <a:noFill/>
        </p:spPr>
      </p:pic>
      <p:pic>
        <p:nvPicPr>
          <p:cNvPr id="1030" name="Picture 6" descr="C:\Users\I nga\Desktop\Леново\ГОСЗАДАНИЕ 2\Картинки\ручки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3645024"/>
            <a:ext cx="928694" cy="616918"/>
          </a:xfrm>
          <a:prstGeom prst="rect">
            <a:avLst/>
          </a:prstGeom>
          <a:noFill/>
        </p:spPr>
      </p:pic>
      <p:pic>
        <p:nvPicPr>
          <p:cNvPr id="1031" name="Picture 7" descr="C:\Users\I nga\Desktop\Леново\ГОСЗАДАНИЕ 2\Картинки\шифонер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2708920"/>
            <a:ext cx="1374228" cy="2071701"/>
          </a:xfrm>
          <a:prstGeom prst="rect">
            <a:avLst/>
          </a:prstGeom>
          <a:noFill/>
        </p:spPr>
      </p:pic>
      <p:pic>
        <p:nvPicPr>
          <p:cNvPr id="1032" name="Picture 8" descr="C:\Users\I nga\Desktop\Леново\ГОСЗАДАНИЕ 2\Картинки\форма 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36" y="3933056"/>
            <a:ext cx="1214446" cy="1214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72560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Владение навыками коммуникации и принятыми нормами социального взаимодействия </a:t>
            </a:r>
            <a:r>
              <a:rPr lang="ru-RU" sz="2000" dirty="0" smtClean="0"/>
              <a:t>(возможность согласованно выполнять необходимые действия, умение объяснить)</a:t>
            </a:r>
            <a:br>
              <a:rPr lang="ru-RU" sz="2000" dirty="0" smtClean="0"/>
            </a:br>
            <a:r>
              <a:rPr lang="ru-RU" sz="2200" b="1" dirty="0" smtClean="0"/>
              <a:t> </a:t>
            </a:r>
            <a:r>
              <a:rPr lang="ru-RU" sz="2000" dirty="0" smtClean="0"/>
              <a:t>Речевая практика 2 класс. «Дежурство»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000" dirty="0" smtClean="0"/>
              <a:t>Мама попросила тебя и сестру (брата) распределить обязанности по уборке квартиры. Расскажи, кто, что будет делать. </a:t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2071678"/>
          <a:ext cx="8424936" cy="16430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2350"/>
                <a:gridCol w="4402586"/>
              </a:tblGrid>
              <a:tr h="4129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Миша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Даша</a:t>
                      </a:r>
                      <a:endParaRPr lang="ru-RU" dirty="0"/>
                    </a:p>
                  </a:txBody>
                  <a:tcPr/>
                </a:tc>
              </a:tr>
              <a:tr h="4051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51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97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 descr="C:\Users\I nga\Desktop\Леново\ГОСЗАДАНИЕ 2\Картинки\шваб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861048"/>
            <a:ext cx="1357306" cy="1357306"/>
          </a:xfrm>
          <a:prstGeom prst="rect">
            <a:avLst/>
          </a:prstGeom>
          <a:noFill/>
        </p:spPr>
      </p:pic>
      <p:pic>
        <p:nvPicPr>
          <p:cNvPr id="2052" name="Picture 4" descr="C:\Users\I nga\Desktop\Леново\ГОСЗАДАНИЕ 2\Картинки\вен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786190"/>
            <a:ext cx="1428760" cy="1428760"/>
          </a:xfrm>
          <a:prstGeom prst="rect">
            <a:avLst/>
          </a:prstGeom>
          <a:noFill/>
        </p:spPr>
      </p:pic>
      <p:pic>
        <p:nvPicPr>
          <p:cNvPr id="2053" name="Picture 5" descr="C:\Users\I nga\Desktop\Леново\ГОСЗАДАНИЕ 2\Картинки\пылесос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005064"/>
            <a:ext cx="1905012" cy="1905012"/>
          </a:xfrm>
          <a:prstGeom prst="rect">
            <a:avLst/>
          </a:prstGeom>
          <a:noFill/>
        </p:spPr>
      </p:pic>
      <p:pic>
        <p:nvPicPr>
          <p:cNvPr id="2054" name="Picture 6" descr="C:\Users\I nga\Desktop\Леново\ГОСЗАДАНИЕ 2\Картинки\посуд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005064"/>
            <a:ext cx="1785950" cy="1026468"/>
          </a:xfrm>
          <a:prstGeom prst="rect">
            <a:avLst/>
          </a:prstGeom>
          <a:noFill/>
        </p:spPr>
      </p:pic>
      <p:pic>
        <p:nvPicPr>
          <p:cNvPr id="2055" name="Picture 7" descr="C:\Users\I nga\Desktop\Леново\ГОСЗАДАНИЕ 2\Картинки\поливк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8" y="5214950"/>
            <a:ext cx="1500198" cy="1350428"/>
          </a:xfrm>
          <a:prstGeom prst="rect">
            <a:avLst/>
          </a:prstGeom>
          <a:noFill/>
        </p:spPr>
      </p:pic>
      <p:pic>
        <p:nvPicPr>
          <p:cNvPr id="2056" name="Picture 8" descr="C:\Users\I nga\Desktop\Леново\ГОСЗАДАНИЕ 2\Картинки\пыль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4414" y="5286388"/>
            <a:ext cx="1395398" cy="1046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54098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Принятие и освоение социальной роли обучающегося, проявление социально значимых мотивов учебной деятельности </a:t>
            </a:r>
            <a:r>
              <a:rPr lang="ru-RU" sz="2000" dirty="0" smtClean="0"/>
              <a:t>(соблюдение школьных правил)</a:t>
            </a:r>
            <a:br>
              <a:rPr lang="ru-RU" sz="2000" dirty="0" smtClean="0"/>
            </a:br>
            <a:r>
              <a:rPr lang="ru-RU" sz="1800" dirty="0" smtClean="0"/>
              <a:t>Чтение 2 класс. В. </a:t>
            </a:r>
            <a:r>
              <a:rPr lang="ru-RU" sz="1800" dirty="0" err="1" smtClean="0"/>
              <a:t>Голявкин</a:t>
            </a:r>
            <a:r>
              <a:rPr lang="ru-RU" sz="1800" dirty="0" smtClean="0"/>
              <a:t> «Как я под партой сидел»</a:t>
            </a:r>
            <a:br>
              <a:rPr lang="ru-RU" sz="1800" dirty="0" smtClean="0"/>
            </a:br>
            <a:r>
              <a:rPr lang="ru-RU" sz="1800" dirty="0" smtClean="0"/>
              <a:t>Помоги второкласснику разобраться, что в школе хорошо, а что – плохо?</a:t>
            </a: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28800"/>
          <a:ext cx="8229600" cy="40898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101799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Хорошо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Плохо</a:t>
                      </a:r>
                      <a:endParaRPr lang="ru-RU" sz="2000" dirty="0"/>
                    </a:p>
                  </a:txBody>
                  <a:tcPr/>
                </a:tc>
              </a:tr>
              <a:tr h="1017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latin typeface="yandex-sans"/>
                          <a:ea typeface="Times New Roman"/>
                          <a:cs typeface="Times New Roman"/>
                        </a:rPr>
                        <a:t>Сидеть под партой</a:t>
                      </a:r>
                      <a:endParaRPr lang="ru-RU" sz="18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latin typeface="yandex-sans"/>
                          <a:ea typeface="Times New Roman"/>
                          <a:cs typeface="Times New Roman"/>
                        </a:rPr>
                        <a:t>Сидеть за партой</a:t>
                      </a:r>
                      <a:endParaRPr lang="ru-RU" sz="18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58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dirty="0" smtClean="0">
                          <a:latin typeface="yandex-sans"/>
                          <a:ea typeface="Times New Roman"/>
                          <a:cs typeface="Times New Roman"/>
                        </a:rPr>
                        <a:t>Слушать учителя</a:t>
                      </a:r>
                      <a:endParaRPr lang="ru-RU" sz="2000" i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latin typeface="yandex-sans"/>
                          <a:ea typeface="Times New Roman"/>
                          <a:cs typeface="Times New Roman"/>
                        </a:rPr>
                        <a:t>Перебивать учителя</a:t>
                      </a:r>
                    </a:p>
                  </a:txBody>
                  <a:tcPr marL="68580" marR="68580" marT="0" marB="0"/>
                </a:tc>
              </a:tr>
              <a:tr h="1017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yandex-sans"/>
                          <a:ea typeface="Times New Roman"/>
                          <a:cs typeface="Times New Roman"/>
                        </a:rPr>
                        <a:t>Прогуливать школу</a:t>
                      </a:r>
                      <a:endParaRPr lang="ru-RU" sz="18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yandex-sans"/>
                          <a:ea typeface="Times New Roman"/>
                          <a:cs typeface="Times New Roman"/>
                        </a:rPr>
                        <a:t>Не пропускать уроки</a:t>
                      </a:r>
                      <a:endParaRPr lang="ru-RU" sz="18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622619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Принятие и освоение социальной роли обучающегося, проявление социально значимых мотивов учебной деятельности </a:t>
            </a:r>
            <a:r>
              <a:rPr lang="ru-RU" sz="2000" dirty="0" smtClean="0"/>
              <a:t>(соблюдение школьных правил)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1800" dirty="0" smtClean="0"/>
              <a:t>Речевая практика 1 класс.  «Расскажи мне о школе!»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>Тимофей и Игорь пришли на занятия</a:t>
            </a:r>
            <a:br>
              <a:rPr lang="ru-RU" sz="1800" dirty="0" smtClean="0"/>
            </a:br>
            <a:r>
              <a:rPr lang="ru-RU" sz="1800" dirty="0" smtClean="0"/>
              <a:t>в школу. Тимофей учится в этой школе с подготовительного класса, а Игорь только сейчас пришёл в  класс. Игорь попросил Тимофея рассказать о школьных правилах и правильно закончить предложения. Помоги Тимофею выбрать нужные слова.</a:t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i="1" dirty="0" smtClean="0"/>
              <a:t>Приходя в школу, всегда говори  (здравствуйте, до свидания).</a:t>
            </a:r>
            <a:br>
              <a:rPr lang="ru-RU" sz="1800" i="1" dirty="0" smtClean="0"/>
            </a:br>
            <a:r>
              <a:rPr lang="ru-RU" sz="1800" i="1" dirty="0" smtClean="0"/>
              <a:t>В школу нужно приходить (до звонка, после звонка).</a:t>
            </a:r>
            <a:br>
              <a:rPr lang="ru-RU" sz="1800" i="1" dirty="0" smtClean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>Если хочешь ответить (подними руку, громко крикни).</a:t>
            </a:r>
            <a:br>
              <a:rPr lang="ru-RU" sz="1800" i="1" dirty="0" smtClean="0"/>
            </a:br>
            <a:r>
              <a:rPr lang="ru-RU" sz="1800" i="1" dirty="0" smtClean="0"/>
              <a:t>На уроке надо вести себя (тихо, громко).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Принятие и освоение социальной роли обучающегося, проявление социально значимых мотивов учебной деятельности </a:t>
            </a:r>
            <a:r>
              <a:rPr lang="ru-RU" sz="1800" dirty="0" smtClean="0"/>
              <a:t>(соблюдение школьных правил)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dirty="0" smtClean="0"/>
              <a:t>Твой </a:t>
            </a:r>
            <a:r>
              <a:rPr lang="ru-RU" sz="1800" dirty="0" smtClean="0"/>
              <a:t>знакомый дошкольник из соседней квартиры с нетерпением ждёт, когда пойдёт в школу. Особенно нравится ему твой портфель, в котором так много интересного. Покажи ему свой портфель, расскажи об учебных вещах.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3074" name="Picture 2" descr="C:\Users\I nga\Desktop\Леново\ГОСЗАДАНИЕ 2\Картинки\дошкольн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214818"/>
            <a:ext cx="2612589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3" name="Рисунок 19" descr="samoilu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89503"/>
            <a:ext cx="2950776" cy="40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034" y="4786322"/>
            <a:ext cx="4071966" cy="11629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Самойлюк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Людмила Александровна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кандидат психологических наук,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доцент кафедры – разработка диагностических средств для обучающихся с ЛУО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20" descr="pozdnyakov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612849"/>
            <a:ext cx="3000396" cy="410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628" y="4857760"/>
            <a:ext cx="3891852" cy="109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Позднякова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Инга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Олеговна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кандидат психологических наук,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доцент кафедры – разработка диагностических средств для обучающихся с ЛУО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Развитие этических чувств, проявление доброжелательности, эмоционально-нравственной отзывчивости и взаимопомощи, проявление сопереживания к чувствам других людей</a:t>
            </a:r>
            <a:r>
              <a:rPr lang="ru-RU" sz="1800" b="1" dirty="0" smtClean="0"/>
              <a:t> </a:t>
            </a:r>
            <a:r>
              <a:rPr lang="ru-RU" sz="1800" dirty="0" smtClean="0"/>
              <a:t>(понимание настроения человека, знание правил поведения с болеющим человеком).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Чтение 3 класс. А. </a:t>
            </a:r>
            <a:r>
              <a:rPr lang="ru-RU" sz="1800" dirty="0" err="1" smtClean="0"/>
              <a:t>Митта</a:t>
            </a:r>
            <a:r>
              <a:rPr lang="ru-RU" sz="1800" dirty="0" smtClean="0"/>
              <a:t> «Коля заболел». </a:t>
            </a:r>
            <a:br>
              <a:rPr lang="ru-RU" sz="1800" dirty="0" smtClean="0"/>
            </a:br>
            <a:r>
              <a:rPr lang="ru-RU" sz="1800" dirty="0" smtClean="0"/>
              <a:t>Что чувствует Коля? Нарисуй его лицо.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Предложи Коле свою помощь. Выбери слова, которые могут его утешить?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i="1" dirty="0" smtClean="0"/>
              <a:t>Мы всегда с тобой. Хорошо, что ты болеешь. Ты обязательно скоро  поправишься. С нетерпением ждем тебя в классе. Когда тебя нет, мы радуемся.</a:t>
            </a:r>
            <a:br>
              <a:rPr lang="ru-RU" sz="1800" i="1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Овал 2"/>
          <p:cNvSpPr/>
          <p:nvPr/>
        </p:nvSpPr>
        <p:spPr>
          <a:xfrm>
            <a:off x="1500166" y="3071810"/>
            <a:ext cx="1071570" cy="10715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5" y="1340768"/>
          <a:ext cx="8568954" cy="5232717"/>
        </p:xfrm>
        <a:graphic>
          <a:graphicData uri="http://schemas.openxmlformats.org/drawingml/2006/table">
            <a:tbl>
              <a:tblPr/>
              <a:tblGrid>
                <a:gridCol w="3366063"/>
                <a:gridCol w="705383"/>
                <a:gridCol w="3032022"/>
                <a:gridCol w="1465486"/>
              </a:tblGrid>
              <a:tr h="31702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Действие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17" marR="38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Под контролем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17" marR="38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Самостоятельно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17" marR="38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2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Выяснил, что нужно купить и конкретизировал заказ</a:t>
                      </a:r>
                    </a:p>
                  </a:txBody>
                  <a:tcPr marL="38817" marR="38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17" marR="38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38817" marR="38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2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Взял у взрослого деньги на покупку</a:t>
                      </a:r>
                    </a:p>
                  </a:txBody>
                  <a:tcPr marL="38817" marR="38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17" marR="38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38817" marR="38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2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Оставил лишний багаж в ячейке</a:t>
                      </a:r>
                    </a:p>
                  </a:txBody>
                  <a:tcPr marL="38817" marR="38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17" marR="38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38817" marR="38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2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Взял корзину (тележку) при входе в зал</a:t>
                      </a:r>
                    </a:p>
                  </a:txBody>
                  <a:tcPr marL="38817" marR="38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17" marR="38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38817" marR="38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2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Нашел местоположение нужного товара</a:t>
                      </a:r>
                    </a:p>
                  </a:txBody>
                  <a:tcPr marL="38817" marR="38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17" marR="38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38817" marR="38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97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Нашел нужный товар на полке</a:t>
                      </a:r>
                    </a:p>
                  </a:txBody>
                  <a:tcPr marL="38817" marR="38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17" marR="38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38817" marR="38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97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Положил товар в корзину</a:t>
                      </a:r>
                    </a:p>
                  </a:txBody>
                  <a:tcPr marL="38817" marR="38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17" marR="38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38817" marR="38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2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Прошел на кассу, встал в очередь</a:t>
                      </a:r>
                    </a:p>
                  </a:txBody>
                  <a:tcPr marL="38817" marR="38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17" marR="38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38817" marR="38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2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Выложил товар на ленту и расплатился</a:t>
                      </a:r>
                    </a:p>
                  </a:txBody>
                  <a:tcPr marL="38817" marR="38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17" marR="38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38817" marR="38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97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Сохранил чек</a:t>
                      </a:r>
                    </a:p>
                  </a:txBody>
                  <a:tcPr marL="38817" marR="38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17" marR="38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38817" marR="38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41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Усложненные действия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17" marR="38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70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Проверил  свежесть (дату на упаковке)</a:t>
                      </a:r>
                    </a:p>
                  </a:txBody>
                  <a:tcPr marL="38817" marR="38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17" marR="38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Проконсультировался со взрослым</a:t>
                      </a:r>
                    </a:p>
                  </a:txBody>
                  <a:tcPr marL="38817" marR="38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17" marR="38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Задал вопрос консультанту</a:t>
                      </a:r>
                    </a:p>
                  </a:txBody>
                  <a:tcPr marL="38817" marR="38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17" marR="38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Приобрел несколько нужных (заданных) товаров</a:t>
                      </a:r>
                    </a:p>
                  </a:txBody>
                  <a:tcPr marL="38817" marR="38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17" marR="38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Осуществил целесообразный выбор из нескольких возможностей</a:t>
                      </a:r>
                    </a:p>
                  </a:txBody>
                  <a:tcPr marL="38817" marR="38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17" marR="38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Сосчитал сдачу</a:t>
                      </a:r>
                    </a:p>
                  </a:txBody>
                  <a:tcPr marL="38817" marR="38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17" marR="38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41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Недопустимые действия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17" marR="38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Нежелательные действия 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817" marR="38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115616" y="-36583"/>
            <a:ext cx="7488832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Диагностический лист для контроля овладения умением ходить в магазин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3" y="2636912"/>
          <a:ext cx="3853661" cy="3744415"/>
        </p:xfrm>
        <a:graphic>
          <a:graphicData uri="http://schemas.openxmlformats.org/drawingml/2006/table">
            <a:tbl>
              <a:tblPr/>
              <a:tblGrid>
                <a:gridCol w="1405389"/>
                <a:gridCol w="1163718"/>
                <a:gridCol w="1284554"/>
              </a:tblGrid>
              <a:tr h="8922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1 список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2 список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3 список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80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Развлекательный центр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Цирк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Театр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18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Парк аттракционов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Кино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Поход или прогулка по реке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Батуты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Зоопарк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Музей или выставка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512101"/>
            <a:ext cx="828092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+mj-lt"/>
                <a:ea typeface="Calibri" pitchFamily="34" charset="0"/>
                <a:cs typeface="Times New Roman" pitchFamily="18" charset="0"/>
              </a:rPr>
              <a:t>Личностный результат -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формирование эстетических потребностей, ценностей,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чувств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Ребенку предлагается выбрать из трех списков только один, в котором есть больше всего интересных ему для посещения мест, куда он хотел бы сходить.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2132856"/>
            <a:ext cx="44622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Оценка результатов:</a:t>
            </a:r>
          </a:p>
          <a:p>
            <a:pPr>
              <a:buNone/>
            </a:pPr>
            <a:r>
              <a:rPr lang="ru-RU" b="1" dirty="0" smtClean="0"/>
              <a:t>1 список </a:t>
            </a:r>
            <a:r>
              <a:rPr lang="ru-RU" dirty="0" smtClean="0"/>
              <a:t>- у ребенка ограниченные потребности в прекрасном, в искусстве, он больше предпочитает реализовывать свою двигательную активность.</a:t>
            </a:r>
          </a:p>
          <a:p>
            <a:pPr>
              <a:buNone/>
            </a:pPr>
            <a:r>
              <a:rPr lang="ru-RU" b="1" dirty="0" smtClean="0"/>
              <a:t>2 список </a:t>
            </a:r>
            <a:r>
              <a:rPr lang="ru-RU" dirty="0" smtClean="0"/>
              <a:t>- потребности в прекрасном и в искусстве присутствует, но ребенок имеет тягу к развлекательно-зрелищным мероприятиям. </a:t>
            </a:r>
          </a:p>
          <a:p>
            <a:pPr>
              <a:buNone/>
            </a:pPr>
            <a:r>
              <a:rPr lang="ru-RU" b="1" dirty="0" smtClean="0"/>
              <a:t>3 список </a:t>
            </a:r>
            <a:r>
              <a:rPr lang="ru-RU" dirty="0" smtClean="0"/>
              <a:t>- у ребенка обнаруживается эстетическая потребность в искусстве и  природе.</a:t>
            </a:r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39552" y="459583"/>
            <a:ext cx="82809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Личностный результат -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развитие этических чувств, доброжелательности и эмоционально-нравственной отзывчивости, понимания и сопереживания чувствам других людей.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Оценка понимания чувств других людей может осуществляться с помощью распознавания простых эмоций. Ребенка просят установить соответствие и соединить  названия разных эмоций и их изображения.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2348880"/>
          <a:ext cx="3571900" cy="3960440"/>
        </p:xfrm>
        <a:graphic>
          <a:graphicData uri="http://schemas.openxmlformats.org/drawingml/2006/table">
            <a:tbl>
              <a:tblPr/>
              <a:tblGrid>
                <a:gridCol w="2000264"/>
                <a:gridCol w="1571636"/>
              </a:tblGrid>
              <a:tr h="9901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j-lt"/>
                          <a:ea typeface="Calibri"/>
                          <a:cs typeface="Times New Roman"/>
                        </a:rPr>
                        <a:t>Страх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1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j-lt"/>
                          <a:ea typeface="Calibri"/>
                          <a:cs typeface="Times New Roman"/>
                        </a:rPr>
                        <a:t>Злость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1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j-lt"/>
                          <a:ea typeface="Calibri"/>
                          <a:cs typeface="Times New Roman"/>
                        </a:rPr>
                        <a:t>Радость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1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j-lt"/>
                          <a:ea typeface="Calibri"/>
                          <a:cs typeface="Times New Roman"/>
                        </a:rPr>
                        <a:t>Грусть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388" name="Рисунок 4" descr="https://doc4web.ru/uploads/files/15/14853/hello_html_11fdfc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429000"/>
            <a:ext cx="1152128" cy="864095"/>
          </a:xfrm>
          <a:prstGeom prst="rect">
            <a:avLst/>
          </a:prstGeom>
          <a:noFill/>
        </p:spPr>
      </p:pic>
      <p:pic>
        <p:nvPicPr>
          <p:cNvPr id="16387" name="Рисунок 28" descr="http://fs.nashaucheba.ru/tw_files2/urls_3/1439/d-1438910/1438910_html_m99892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429132"/>
            <a:ext cx="1224136" cy="864096"/>
          </a:xfrm>
          <a:prstGeom prst="rect">
            <a:avLst/>
          </a:prstGeom>
          <a:noFill/>
        </p:spPr>
      </p:pic>
      <p:pic>
        <p:nvPicPr>
          <p:cNvPr id="16386" name="Рисунок 19" descr="http://fs.nashaucheba.ru/tw_files2/urls_3/1439/d-1438910/1438910_html_53a62d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5357826"/>
            <a:ext cx="1296144" cy="792089"/>
          </a:xfrm>
          <a:prstGeom prst="rect">
            <a:avLst/>
          </a:prstGeom>
          <a:noFill/>
        </p:spPr>
      </p:pic>
      <p:pic>
        <p:nvPicPr>
          <p:cNvPr id="16389" name="Рисунок 1" descr="https://doc4web.ru/uploads/files/15/14853/hello_html_777f8f3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2428868"/>
            <a:ext cx="1080120" cy="880368"/>
          </a:xfrm>
          <a:prstGeom prst="rect">
            <a:avLst/>
          </a:prstGeom>
          <a:noFill/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7686" y="2786058"/>
            <a:ext cx="45005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/>
              <a:t>Оценка результатов:</a:t>
            </a:r>
          </a:p>
          <a:p>
            <a:r>
              <a:rPr lang="ru-RU" dirty="0" smtClean="0"/>
              <a:t>0 - ребенок не может  определить даже простые эмоции;</a:t>
            </a:r>
          </a:p>
          <a:p>
            <a:r>
              <a:rPr lang="ru-RU" dirty="0" smtClean="0"/>
              <a:t>1 - ребенок может распознать только полярные эмоции (радость-грусть);</a:t>
            </a:r>
          </a:p>
          <a:p>
            <a:r>
              <a:rPr lang="ru-RU" dirty="0" smtClean="0"/>
              <a:t>2 - ребенок может определить все простые эмоции.</a:t>
            </a:r>
          </a:p>
          <a:p>
            <a:pPr>
              <a:buNone/>
            </a:pPr>
            <a:r>
              <a:rPr lang="ru-RU" i="1" dirty="0" smtClean="0"/>
              <a:t>Можно усложнить задание и попросить ребенка самому изобразить более сложные эмоции: удивление или обиду.</a:t>
            </a:r>
            <a:endParaRPr lang="ru-RU" i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asus\Desktop\2017-2018\Методические пособие по мониторинку ЖК\картинки\неправильное поведение\бесчувственны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2041735" cy="1371595"/>
          </a:xfrm>
          <a:prstGeom prst="rect">
            <a:avLst/>
          </a:prstGeom>
          <a:noFill/>
        </p:spPr>
      </p:pic>
      <p:pic>
        <p:nvPicPr>
          <p:cNvPr id="60419" name="Picture 3" descr="C:\Users\asus\Desktop\2017-2018\Методические пособие по мониторинку ЖК\картинки\неправильное поведение\обижает младше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428736"/>
            <a:ext cx="2309802" cy="1538905"/>
          </a:xfrm>
          <a:prstGeom prst="rect">
            <a:avLst/>
          </a:prstGeom>
          <a:noFill/>
        </p:spPr>
      </p:pic>
      <p:pic>
        <p:nvPicPr>
          <p:cNvPr id="60421" name="Picture 5" descr="C:\Users\asus\Desktop\2017-2018\Методические пособие по мониторинку ЖК\картинки\неправильное поведение\девочки работают, мальчики стоя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429000"/>
            <a:ext cx="2322517" cy="1603768"/>
          </a:xfrm>
          <a:prstGeom prst="rect">
            <a:avLst/>
          </a:prstGeom>
          <a:noFill/>
        </p:spPr>
      </p:pic>
      <p:pic>
        <p:nvPicPr>
          <p:cNvPr id="60424" name="Picture 8" descr="C:\Users\asus\Desktop\2017-2018\Методические пособие по мониторинку ЖК\картинки\добрые дела\мальчик помогает застегнуть шлем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143248"/>
            <a:ext cx="2428862" cy="1619241"/>
          </a:xfrm>
          <a:prstGeom prst="rect">
            <a:avLst/>
          </a:prstGeom>
          <a:noFill/>
        </p:spPr>
      </p:pic>
      <p:pic>
        <p:nvPicPr>
          <p:cNvPr id="60425" name="Picture 9" descr="C:\Users\asus\Desktop\2017-2018\Методические пособие по мониторинку ЖК\картинки\добрые дела\мальчик катит инвалидную коляску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1357298"/>
            <a:ext cx="2993550" cy="1571614"/>
          </a:xfrm>
          <a:prstGeom prst="rect">
            <a:avLst/>
          </a:prstGeom>
          <a:noFill/>
        </p:spPr>
      </p:pic>
      <p:pic>
        <p:nvPicPr>
          <p:cNvPr id="60426" name="Picture 10" descr="C:\Users\asus\Desktop\2017-2018\Методические пособие по мониторинку ЖК\картинки\добрые дела\девочка несет сумки бабушке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4786322"/>
            <a:ext cx="2666992" cy="1776883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42910" y="285729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Владение навыками коммуникации и принятыми ритуалами социального взаимодействия</a:t>
            </a:r>
            <a:endParaRPr lang="ru-RU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1693" y="620688"/>
            <a:ext cx="4114323" cy="772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b="1" dirty="0"/>
              <a:t> </a:t>
            </a:r>
            <a:r>
              <a:rPr lang="ru-RU" sz="2800" dirty="0" smtClean="0"/>
              <a:t>Поздравляем учителя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 </a:t>
            </a:r>
            <a:r>
              <a:rPr lang="ru-RU" sz="2800" dirty="0" smtClean="0"/>
              <a:t>Поздравляем </a:t>
            </a:r>
            <a:r>
              <a:rPr lang="ru-RU" sz="2800" dirty="0"/>
              <a:t>маму и </a:t>
            </a:r>
            <a:r>
              <a:rPr lang="ru-RU" sz="2800" dirty="0" smtClean="0"/>
              <a:t>бабушку</a:t>
            </a:r>
          </a:p>
          <a:p>
            <a:endParaRPr lang="ru-RU" sz="3600" dirty="0" smtClean="0"/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 </a:t>
            </a:r>
            <a:r>
              <a:rPr lang="ru-RU" sz="2800" dirty="0" smtClean="0"/>
              <a:t>Дарим </a:t>
            </a:r>
            <a:r>
              <a:rPr lang="ru-RU" sz="2800" dirty="0"/>
              <a:t>и принимаем </a:t>
            </a:r>
            <a:r>
              <a:rPr lang="ru-RU" sz="2800" dirty="0" smtClean="0"/>
              <a:t>подарки</a:t>
            </a:r>
          </a:p>
          <a:p>
            <a:endParaRPr lang="ru-RU" sz="3600" dirty="0" smtClean="0"/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 </a:t>
            </a:r>
            <a:r>
              <a:rPr lang="ru-RU" sz="2800" dirty="0" smtClean="0"/>
              <a:t>Уступаем </a:t>
            </a:r>
            <a:r>
              <a:rPr lang="ru-RU" sz="2800" dirty="0"/>
              <a:t>место пожилым </a:t>
            </a:r>
            <a:r>
              <a:rPr lang="ru-RU" sz="2800" dirty="0" smtClean="0"/>
              <a:t>людям</a:t>
            </a:r>
          </a:p>
          <a:p>
            <a:pPr>
              <a:buFont typeface="Arial" pitchFamily="34" charset="0"/>
              <a:buChar char="•"/>
            </a:pPr>
            <a:endParaRPr lang="ru-RU" sz="3600" dirty="0" smtClean="0"/>
          </a:p>
          <a:p>
            <a:endParaRPr lang="ru-RU" b="1" dirty="0" smtClean="0"/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8" name="Рисунок 15" descr="http://printonic.ru/uploads/images/2016/04/04/.tmb/thumb_img_5702c0402287f_resize_900_5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572264" y="214290"/>
            <a:ext cx="1428761" cy="1858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1857364"/>
            <a:ext cx="1368001" cy="1795502"/>
          </a:xfrm>
          <a:prstGeom prst="rect">
            <a:avLst/>
          </a:prstGeom>
        </p:spPr>
      </p:pic>
      <p:pic>
        <p:nvPicPr>
          <p:cNvPr id="10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928934"/>
            <a:ext cx="252296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357818" y="5000636"/>
            <a:ext cx="1469315" cy="1664898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39552" y="244906"/>
            <a:ext cx="828092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Личностный результат -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возможность осознания своих  затруднений  (не понимаю, не успел)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cs typeface="Times New Roman" panose="02020603050405020304" pitchFamily="18" charset="0"/>
              </a:rPr>
              <a:t>Учитель на уроке русского языка (математики)   произносит инструкцию или  задание в быстром темпе (скороговоркой) и </a:t>
            </a:r>
            <a:r>
              <a:rPr lang="ru-RU" dirty="0" smtClean="0"/>
              <a:t>  предлагает детям  немедленно приступить к выполнению задания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. После наблюдения за реакцией детей и решения проблемы детей просят поднять карточку с эмоциональным состоянием, которое у них возникло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Calibri" pitchFamily="34" charset="0"/>
            </a:endParaRPr>
          </a:p>
        </p:txBody>
      </p:sp>
      <p:pic>
        <p:nvPicPr>
          <p:cNvPr id="16388" name="Рисунок 4" descr="https://doc4web.ru/uploads/files/15/14853/hello_html_11fdfc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5715016"/>
            <a:ext cx="1152128" cy="864095"/>
          </a:xfrm>
          <a:prstGeom prst="rect">
            <a:avLst/>
          </a:prstGeom>
          <a:noFill/>
        </p:spPr>
      </p:pic>
      <p:pic>
        <p:nvPicPr>
          <p:cNvPr id="16387" name="Рисунок 28" descr="http://fs.nashaucheba.ru/tw_files2/urls_3/1439/d-1438910/1438910_html_m99892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5715016"/>
            <a:ext cx="1224136" cy="864096"/>
          </a:xfrm>
          <a:prstGeom prst="rect">
            <a:avLst/>
          </a:prstGeom>
          <a:noFill/>
        </p:spPr>
      </p:pic>
      <p:pic>
        <p:nvPicPr>
          <p:cNvPr id="16386" name="Рисунок 19" descr="http://fs.nashaucheba.ru/tw_files2/urls_3/1439/d-1438910/1438910_html_53a62d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5643578"/>
            <a:ext cx="1296144" cy="934965"/>
          </a:xfrm>
          <a:prstGeom prst="rect">
            <a:avLst/>
          </a:prstGeom>
          <a:noFill/>
        </p:spPr>
      </p:pic>
      <p:pic>
        <p:nvPicPr>
          <p:cNvPr id="16389" name="Рисунок 1" descr="https://doc4web.ru/uploads/files/15/14853/hello_html_777f8f3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5643578"/>
            <a:ext cx="1080120" cy="880368"/>
          </a:xfrm>
          <a:prstGeom prst="rect">
            <a:avLst/>
          </a:prstGeom>
          <a:noFill/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7686" y="2420888"/>
            <a:ext cx="45005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/>
              <a:t>Оценка результатов:</a:t>
            </a:r>
          </a:p>
          <a:p>
            <a:r>
              <a:rPr lang="ru-RU" dirty="0" smtClean="0"/>
              <a:t>0 - ребенок не решает проблему и неправильно определяет эмоциональное состояние;</a:t>
            </a:r>
          </a:p>
          <a:p>
            <a:r>
              <a:rPr lang="ru-RU" dirty="0" smtClean="0"/>
              <a:t>1 – адекватно определяет эмоциональное состояние, но к учителю не обращался;</a:t>
            </a:r>
          </a:p>
          <a:p>
            <a:r>
              <a:rPr lang="ru-RU" dirty="0" smtClean="0"/>
              <a:t>2 – обращается к учителю </a:t>
            </a:r>
            <a:r>
              <a:rPr lang="ru-RU" i="1" dirty="0" smtClean="0"/>
              <a:t>.</a:t>
            </a:r>
            <a:endParaRPr lang="ru-RU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2348880"/>
            <a:ext cx="342902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Фиксируем реакции учащихся: </a:t>
            </a:r>
          </a:p>
          <a:p>
            <a:r>
              <a:rPr lang="ru-RU" sz="1200" b="1" dirty="0" smtClean="0"/>
              <a:t>- признаки поведения, свидетельствующие о неумении проанализировать ситуацию и понять причину и суть своего затруднения: </a:t>
            </a:r>
          </a:p>
          <a:p>
            <a:r>
              <a:rPr lang="ru-RU" sz="1200" dirty="0" smtClean="0"/>
              <a:t>- не смог понять  задание,  начинает суетиться,  спрашивать других детей, растерян,   ничего не делает;</a:t>
            </a:r>
          </a:p>
          <a:p>
            <a:r>
              <a:rPr lang="ru-RU" sz="1200" b="1" dirty="0" smtClean="0"/>
              <a:t>- признаки поведения, свидетельствующие о  наличии  умения проанализировать  затруднения и их  причину:</a:t>
            </a:r>
          </a:p>
          <a:p>
            <a:pPr>
              <a:buFontTx/>
              <a:buChar char="-"/>
            </a:pPr>
            <a:r>
              <a:rPr lang="ru-RU" sz="1200" dirty="0" smtClean="0"/>
              <a:t>обращается  к учителю с просьбой  повторить инструкцию, но помедленнее, потому, что ничего нельзя разобрать; </a:t>
            </a:r>
          </a:p>
          <a:p>
            <a:pPr>
              <a:buFontTx/>
              <a:buChar char="-"/>
            </a:pPr>
            <a:r>
              <a:rPr lang="ru-RU" sz="1200" dirty="0" smtClean="0"/>
              <a:t>при уточняющем вопросе учителя (почему нужно помедленнее)  способен  сделать вывод  о том, что быстрая речь мешает пониманию и восприятию информации.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asus\Downloads\IMG_20180912_2124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yt3.ggpht.com/a-/ACSszfHz7NrhKFpDv1MNO2SqSIyCOsSilHEtLTKkMg=s900-mo-c-c0xffffffff-rj-k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4" descr="https://rulend.ru/images/products/85/38/15/8538159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3" y="1785911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https://c.wallhere.com/photos/15/69/Wiesmann_2009_GT_MF4_netcarshow_netcar_car_images_car_photo-495979.jpg!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1714475"/>
            <a:ext cx="200026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8" descr="https://ozon-st.cdn.ngenix.net/multimedia/10171827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1785926"/>
            <a:ext cx="1643063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0" descr="https://cdn3.vectorstock.com/i/1000x1000/99/92/train-from-the-tunnel-vector-3039992.jpg"/>
          <p:cNvPicPr>
            <a:picLocks noChangeAspect="1" noChangeArrowheads="1"/>
          </p:cNvPicPr>
          <p:nvPr/>
        </p:nvPicPr>
        <p:blipFill>
          <a:blip r:embed="rId6" cstate="print"/>
          <a:srcRect b="14815"/>
          <a:stretch>
            <a:fillRect/>
          </a:stretch>
        </p:blipFill>
        <p:spPr bwMode="auto">
          <a:xfrm>
            <a:off x="428625" y="3714750"/>
            <a:ext cx="193357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2" descr="https://st.depositphotos.com/2485347/2880/v/950/depositphotos_28806359-stock-illustration-vector-cartoon-cash-machin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75" y="3500438"/>
            <a:ext cx="235743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http://www.kupivdom.ru/upload/products/3664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3" y="3571875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6" descr="http://funforkids.ru/pictures/airplane/airplane15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9438" y="3429000"/>
            <a:ext cx="1890712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71472" y="428604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Способность к осмыслению и дифференциации картины мира, ее временно-пространственной организации</a:t>
            </a:r>
            <a:endParaRPr lang="ru-RU" b="1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openclipart.org/image/2400px/svg_to_png/163141/Televis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85860"/>
            <a:ext cx="151130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857224" y="3000372"/>
            <a:ext cx="500062" cy="5000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2" name="Picture 4" descr="https://www.notik.ru/img/catalog_img/46759/retinaorig/3_dellinspiron35523552-98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142984"/>
            <a:ext cx="192881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2857488" y="3071810"/>
            <a:ext cx="500062" cy="5000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4" name="Picture 6" descr="http://www.gelios-52.ru/system/ckeditor_assets/pictures/62403/content_stiralnaja-mashina21-1300x1655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1000108"/>
            <a:ext cx="129063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4644008" y="2924944"/>
            <a:ext cx="500063" cy="5000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6" name="Picture 8" descr="https://thumbs.dreamstime.com/z/%D1%80%D0%B0%D0%BA%D0%BE%D0%B2%D0%B8%D0%BD%D0%B0-%D0%B2%D0%B0%D0%BD%D0%BD%D0%BE%D0%B9-%D0%BA%D0%BE%D0%BC%D0%BD%D0%B0%D1%82%D1%8B-42317732.jpg"/>
          <p:cNvPicPr>
            <a:picLocks noChangeAspect="1" noChangeArrowheads="1"/>
          </p:cNvPicPr>
          <p:nvPr/>
        </p:nvPicPr>
        <p:blipFill>
          <a:blip r:embed="rId5" cstate="print"/>
          <a:srcRect r="13554"/>
          <a:stretch>
            <a:fillRect/>
          </a:stretch>
        </p:blipFill>
        <p:spPr bwMode="auto">
          <a:xfrm>
            <a:off x="6000760" y="857232"/>
            <a:ext cx="928688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0" descr="http://yunus.hacettepe.edu.tr/~osert/Hotpot_2014_02/02_erdemli_batibay/cook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20" y="1142984"/>
            <a:ext cx="1281112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вал 11"/>
          <p:cNvSpPr/>
          <p:nvPr/>
        </p:nvSpPr>
        <p:spPr>
          <a:xfrm>
            <a:off x="7929586" y="3000372"/>
            <a:ext cx="500062" cy="5000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072198" y="3000372"/>
            <a:ext cx="500063" cy="5000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60" name="Picture 12" descr="https://www.cancergnosis.com/super/cancergnosis/impressive-cool-bathtub-10-bath-tub-clipart-bathtub-bathroom-ideas-delightful-clipart-bathtub-3-862-x-921.jpg"/>
          <p:cNvPicPr>
            <a:picLocks noChangeAspect="1" noChangeArrowheads="1"/>
          </p:cNvPicPr>
          <p:nvPr/>
        </p:nvPicPr>
        <p:blipFill>
          <a:blip r:embed="rId7" cstate="print"/>
          <a:srcRect b="7439"/>
          <a:stretch>
            <a:fillRect/>
          </a:stretch>
        </p:blipFill>
        <p:spPr bwMode="auto">
          <a:xfrm>
            <a:off x="0" y="3857628"/>
            <a:ext cx="195103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4" descr="https://ds01.infourok.ru/uploads/ex/055b/00008e12-7167fd41/hello_html_m72464c3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3174" y="4357694"/>
            <a:ext cx="13573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6" descr="https://uytterra.ru/wa-data/public/shop/products/66/43/34366/images/60228/60228.97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7686" y="3714752"/>
            <a:ext cx="1960563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8" descr="https://im0-tub-ru.yandex.net/i?id=8f2e7d708f4b85866cedea3f3aabd9fb-l&amp;n=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80225" y="3857625"/>
            <a:ext cx="226377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Овал 17"/>
          <p:cNvSpPr/>
          <p:nvPr/>
        </p:nvSpPr>
        <p:spPr>
          <a:xfrm>
            <a:off x="7715250" y="5786438"/>
            <a:ext cx="500063" cy="5000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214938" y="5786438"/>
            <a:ext cx="500062" cy="5000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000375" y="5857875"/>
            <a:ext cx="500063" cy="5000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857250" y="5857875"/>
            <a:ext cx="500063" cy="5000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5720" y="285728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Формирование установки на безопасный, здоровый образ жизни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3" name="Рисунок 22" descr="sokolov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14356"/>
            <a:ext cx="3143272" cy="431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85786" y="5214950"/>
            <a:ext cx="3500462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старший преподаватель каф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143512"/>
            <a:ext cx="3643338" cy="1237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Соколова Ирина Олеговна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старший преподаватель кафедры – разработка диагностических средств для обучающихся с ЗПР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sus\Downloads\DSC_8298~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9391" y="832055"/>
            <a:ext cx="3294509" cy="424001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43438" y="5301208"/>
            <a:ext cx="4143404" cy="1342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Елисеева Екатерина Николаевна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стажер-исследователь</a:t>
            </a:r>
            <a:b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педагог-психолог СКОШ № 3 г. Иркутска</a:t>
            </a:r>
            <a:b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эксперт ФРЦ по сопровождению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детей с тяжелыми формами УО и ТМНР</a:t>
            </a:r>
          </a:p>
          <a:p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95537" y="476671"/>
          <a:ext cx="8424936" cy="6176979"/>
        </p:xfrm>
        <a:graphic>
          <a:graphicData uri="http://schemas.openxmlformats.org/drawingml/2006/table">
            <a:tbl>
              <a:tblPr/>
              <a:tblGrid>
                <a:gridCol w="2335026"/>
                <a:gridCol w="1789292"/>
                <a:gridCol w="1406573"/>
                <a:gridCol w="1406573"/>
                <a:gridCol w="1487472"/>
              </a:tblGrid>
              <a:tr h="13509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Результат (номер из АООП)</a:t>
                      </a:r>
                    </a:p>
                  </a:txBody>
                  <a:tcPr marL="47045" marR="4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Индикаторы-дескрипторы</a:t>
                      </a:r>
                    </a:p>
                  </a:txBody>
                  <a:tcPr marL="47045" marR="4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Критериальная оценка 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 начало года (балл)</a:t>
                      </a:r>
                    </a:p>
                  </a:txBody>
                  <a:tcPr marL="47045" marR="4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Критериальная оценка на конец года (балл)</a:t>
                      </a:r>
                    </a:p>
                  </a:txBody>
                  <a:tcPr marL="47045" marR="4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ПРИМЕЧАНИЕ</a:t>
                      </a:r>
                    </a:p>
                  </a:txBody>
                  <a:tcPr marL="47045" marR="4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2410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Осознание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себя как гражданина России, формирование чувства гордости за свою Родину, российский народ и историю России, осознание своей этнической и национальной принадлежности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45" marR="4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/>
                        <a:t>Умение проявлять заботу и внимание к членам своей семьи</a:t>
                      </a:r>
                      <a:endParaRPr lang="ru-RU" sz="16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45" marR="4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45" marR="4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45" marR="4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45" marR="4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88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/>
                        <a:t>Знание национальных праздников 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45" marR="4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7045" marR="4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7045" marR="4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04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/>
                        <a:t>Интерес к своей малой Родине (дом, школа, улицы, общественные места) и умение проявлять заботу о ее красоте и благополучии </a:t>
                      </a:r>
                      <a:endParaRPr lang="ru-RU" sz="16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45" marR="4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7045" marR="4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45" marR="4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0" y="0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43608" y="1357298"/>
            <a:ext cx="7416824" cy="4411677"/>
          </a:xfrm>
        </p:spPr>
        <p:txBody>
          <a:bodyPr>
            <a:normAutofit/>
          </a:bodyPr>
          <a:lstStyle/>
          <a:p>
            <a:r>
              <a:rPr lang="ru-RU" dirty="0" smtClean="0"/>
              <a:t>Благодарим за внимание!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276600" y="3141663"/>
            <a:ext cx="2735263" cy="19431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Кафедра ККНДР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04813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srgbClr val="333399"/>
                </a:solidFill>
                <a:latin typeface="Arial" pitchFamily="34" charset="0"/>
                <a:ea typeface="+mj-ea"/>
                <a:cs typeface="Arial" pitchFamily="34" charset="0"/>
              </a:rPr>
              <a:t>Научно-практические связи </a:t>
            </a:r>
            <a:r>
              <a:rPr lang="ru-RU" sz="2400" b="1" kern="0" dirty="0" smtClean="0">
                <a:solidFill>
                  <a:srgbClr val="333399"/>
                </a:solidFill>
                <a:latin typeface="Arial" pitchFamily="34" charset="0"/>
                <a:ea typeface="+mj-ea"/>
                <a:cs typeface="Arial" pitchFamily="34" charset="0"/>
              </a:rPr>
              <a:t>кафедры </a:t>
            </a:r>
            <a:endParaRPr lang="ru-RU" sz="2400" b="1" kern="0" dirty="0" smtClean="0">
              <a:solidFill>
                <a:srgbClr val="33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ru-RU" sz="2400" b="1" kern="0" dirty="0" smtClean="0">
                <a:solidFill>
                  <a:srgbClr val="333399"/>
                </a:solidFill>
                <a:latin typeface="Arial" pitchFamily="34" charset="0"/>
                <a:ea typeface="+mj-ea"/>
                <a:cs typeface="Arial" pitchFamily="34" charset="0"/>
              </a:rPr>
              <a:t>с </a:t>
            </a:r>
            <a:r>
              <a:rPr lang="ru-RU" sz="2400" b="1" kern="0" dirty="0" smtClean="0">
                <a:solidFill>
                  <a:srgbClr val="333399"/>
                </a:solidFill>
                <a:latin typeface="Arial" pitchFamily="34" charset="0"/>
                <a:ea typeface="+mj-ea"/>
                <a:cs typeface="Arial" pitchFamily="34" charset="0"/>
              </a:rPr>
              <a:t>образовательными организациями города </a:t>
            </a:r>
            <a:endParaRPr lang="ru-RU" sz="2400" b="1" kern="0" dirty="0" smtClean="0">
              <a:solidFill>
                <a:srgbClr val="33339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ru-RU" sz="2400" b="1" kern="0" dirty="0" smtClean="0">
                <a:solidFill>
                  <a:srgbClr val="333399"/>
                </a:solidFill>
                <a:latin typeface="Arial" pitchFamily="34" charset="0"/>
                <a:ea typeface="+mj-ea"/>
                <a:cs typeface="Arial" pitchFamily="34" charset="0"/>
              </a:rPr>
              <a:t>и </a:t>
            </a:r>
            <a:r>
              <a:rPr lang="ru-RU" sz="2400" b="1" kern="0" dirty="0" smtClean="0">
                <a:solidFill>
                  <a:srgbClr val="333399"/>
                </a:solidFill>
                <a:latin typeface="Arial" pitchFamily="34" charset="0"/>
                <a:ea typeface="+mj-ea"/>
                <a:cs typeface="Arial" pitchFamily="34" charset="0"/>
              </a:rPr>
              <a:t>области</a:t>
            </a:r>
            <a:endParaRPr lang="ru-RU" sz="2400" b="1" kern="0" dirty="0">
              <a:solidFill>
                <a:srgbClr val="333399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348038" y="1700213"/>
            <a:ext cx="2376487" cy="13684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Департамент образования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г. Иркутска (А.К. Костин)</a:t>
            </a:r>
          </a:p>
        </p:txBody>
      </p:sp>
      <p:sp>
        <p:nvSpPr>
          <p:cNvPr id="8" name="Овал 7"/>
          <p:cNvSpPr/>
          <p:nvPr/>
        </p:nvSpPr>
        <p:spPr>
          <a:xfrm>
            <a:off x="0" y="3573463"/>
            <a:ext cx="3203575" cy="13684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ГОКУ «СКШ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№ 11 г. Иркутска» 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(И.Н.Лаврова)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0" y="5084763"/>
            <a:ext cx="2843213" cy="15128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МБОУ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 г. Иркутска «СОШ № 45»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(Л.А. Байкалова)</a:t>
            </a:r>
          </a:p>
        </p:txBody>
      </p:sp>
      <p:sp>
        <p:nvSpPr>
          <p:cNvPr id="10" name="Овал 9"/>
          <p:cNvSpPr/>
          <p:nvPr/>
        </p:nvSpPr>
        <p:spPr>
          <a:xfrm>
            <a:off x="2916238" y="5229225"/>
            <a:ext cx="3095625" cy="15128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ГОКУ «СКШ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№ 10 г. Иркутска»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(О.В. </a:t>
            </a:r>
            <a:r>
              <a:rPr lang="ru-RU" dirty="0" err="1">
                <a:solidFill>
                  <a:schemeClr val="tx1"/>
                </a:solidFill>
              </a:rPr>
              <a:t>Изиляева</a:t>
            </a:r>
            <a:r>
              <a:rPr lang="ru-RU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1" name="Овал 10"/>
          <p:cNvSpPr/>
          <p:nvPr/>
        </p:nvSpPr>
        <p:spPr>
          <a:xfrm>
            <a:off x="6156325" y="3284538"/>
            <a:ext cx="2879725" cy="14398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МБОУ «</a:t>
            </a:r>
            <a:r>
              <a:rPr lang="ru-RU" dirty="0" err="1">
                <a:solidFill>
                  <a:schemeClr val="tx1"/>
                </a:solidFill>
              </a:rPr>
              <a:t>Еланцынская</a:t>
            </a:r>
            <a:r>
              <a:rPr lang="ru-RU" dirty="0">
                <a:solidFill>
                  <a:schemeClr val="tx1"/>
                </a:solidFill>
              </a:rPr>
              <a:t> СОШ»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(И.А. </a:t>
            </a:r>
            <a:r>
              <a:rPr lang="ru-RU" dirty="0" err="1">
                <a:solidFill>
                  <a:schemeClr val="tx1"/>
                </a:solidFill>
              </a:rPr>
              <a:t>Жербаков</a:t>
            </a:r>
            <a:r>
              <a:rPr lang="ru-RU" dirty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12" name="Овал 11"/>
          <p:cNvSpPr/>
          <p:nvPr/>
        </p:nvSpPr>
        <p:spPr>
          <a:xfrm>
            <a:off x="6156325" y="4941888"/>
            <a:ext cx="2879725" cy="15113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ГОКУ «СКШ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№ 1 г. Иркутска»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(А.В. Лебедева)</a:t>
            </a:r>
          </a:p>
        </p:txBody>
      </p:sp>
      <p:sp>
        <p:nvSpPr>
          <p:cNvPr id="13" name="Овал 12"/>
          <p:cNvSpPr/>
          <p:nvPr/>
        </p:nvSpPr>
        <p:spPr>
          <a:xfrm>
            <a:off x="5795963" y="1844675"/>
            <a:ext cx="3240087" cy="12969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МБОУ «ООШ № 1» г. </a:t>
            </a:r>
            <a:r>
              <a:rPr lang="ru-RU" dirty="0" err="1">
                <a:solidFill>
                  <a:schemeClr val="tx1"/>
                </a:solidFill>
              </a:rPr>
              <a:t>Слюдянка</a:t>
            </a: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(А.В. Зарубина)</a:t>
            </a:r>
          </a:p>
        </p:txBody>
      </p:sp>
      <p:sp>
        <p:nvSpPr>
          <p:cNvPr id="14" name="Стрелка вверх 13"/>
          <p:cNvSpPr/>
          <p:nvPr/>
        </p:nvSpPr>
        <p:spPr>
          <a:xfrm>
            <a:off x="4362450" y="2924175"/>
            <a:ext cx="425450" cy="217488"/>
          </a:xfrm>
          <a:prstGeom prst="up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6011863" y="3789363"/>
            <a:ext cx="288925" cy="3556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>
            <a:off x="2987675" y="4005263"/>
            <a:ext cx="288925" cy="346075"/>
          </a:xfrm>
          <a:prstGeom prst="lef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362450" y="5084763"/>
            <a:ext cx="425450" cy="288925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углом вверх 18"/>
          <p:cNvSpPr/>
          <p:nvPr/>
        </p:nvSpPr>
        <p:spPr>
          <a:xfrm>
            <a:off x="5508625" y="2924175"/>
            <a:ext cx="792163" cy="433388"/>
          </a:xfrm>
          <a:prstGeom prst="bentUp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углом вверх 20"/>
          <p:cNvSpPr/>
          <p:nvPr/>
        </p:nvSpPr>
        <p:spPr>
          <a:xfrm rot="10800000">
            <a:off x="2411413" y="4868863"/>
            <a:ext cx="1368425" cy="504825"/>
          </a:xfrm>
          <a:prstGeom prst="bentUp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углом вверх 21"/>
          <p:cNvSpPr/>
          <p:nvPr/>
        </p:nvSpPr>
        <p:spPr>
          <a:xfrm flipH="1">
            <a:off x="2987675" y="3033713"/>
            <a:ext cx="576263" cy="466725"/>
          </a:xfrm>
          <a:prstGeom prst="bentUp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углом вверх 22"/>
          <p:cNvSpPr/>
          <p:nvPr/>
        </p:nvSpPr>
        <p:spPr>
          <a:xfrm flipV="1">
            <a:off x="5508625" y="4868863"/>
            <a:ext cx="1008063" cy="504825"/>
          </a:xfrm>
          <a:prstGeom prst="bentUpArrow">
            <a:avLst>
              <a:gd name="adj1" fmla="val 25000"/>
              <a:gd name="adj2" fmla="val 24170"/>
              <a:gd name="adj3" fmla="val 25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0" y="1844675"/>
            <a:ext cx="3276600" cy="16557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Отдел социальной адаптации отдельных категорий детей управления общего и дополнительного образования Министерства образования Иркутской области </a:t>
            </a: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(Л.И. Коршунова)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sus\Desktop\2017-2018\Методические пособие по мониторинку ЖК\картинки\4503599628445075_b7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j.livelib.ru/auface/267582/o/7a14/Olga_Nikolska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786190"/>
            <a:ext cx="1881184" cy="2242372"/>
          </a:xfrm>
          <a:prstGeom prst="rect">
            <a:avLst/>
          </a:prstGeom>
          <a:noFill/>
        </p:spPr>
      </p:pic>
      <p:pic>
        <p:nvPicPr>
          <p:cNvPr id="2051" name="Picture 3" descr="C:\Users\asus\Desktop\2017-2018\Методические пособие по мониторинку ЖК\картинки\Kukushkina_O.I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929066"/>
            <a:ext cx="1452562" cy="2178843"/>
          </a:xfrm>
          <a:prstGeom prst="rect">
            <a:avLst/>
          </a:prstGeom>
          <a:noFill/>
        </p:spPr>
      </p:pic>
      <p:pic>
        <p:nvPicPr>
          <p:cNvPr id="2052" name="Picture 4" descr="C:\Users\asus\Desktop\2017-2018\Методические пособие по мониторинку ЖК\картинки\Goncharova-E-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7" y="4119752"/>
            <a:ext cx="1357322" cy="1923755"/>
          </a:xfrm>
          <a:prstGeom prst="rect">
            <a:avLst/>
          </a:prstGeom>
          <a:noFill/>
        </p:spPr>
      </p:pic>
      <p:pic>
        <p:nvPicPr>
          <p:cNvPr id="2054" name="Picture 6" descr="C:\Users\asus\Desktop\2017-2018\Методические пособие по мониторинку ЖК\картинки\3588876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3" y="1488267"/>
            <a:ext cx="3929090" cy="2226484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107504" y="274638"/>
            <a:ext cx="8928992" cy="1143000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Авторы Концепции Стандарта образования обучающихся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ОВЗ: Н.Н.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Малофеев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, О.С. Никольская, О.И. Кукушкина,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Е.Л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 Гончарова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Н.Н. </a:t>
            </a:r>
            <a:r>
              <a:rPr lang="ru-RU" dirty="0" err="1" smtClean="0"/>
              <a:t>Малофеев</a:t>
            </a:r>
            <a:r>
              <a:rPr lang="ru-RU" dirty="0" smtClean="0"/>
              <a:t>, 1993 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«Силы </a:t>
            </a:r>
            <a:r>
              <a:rPr lang="ru-RU" dirty="0"/>
              <a:t>специалистов дефектологов концентрируются на узких проблемах, связанных с разработкой методик преподавания тех знаний, которые не всегда нужны в жизни и которые не решают проблемы социальной реабилитации и адаптации в будущем. Развитие личности ребенка, его ощущение самого себя в обществе, школе, семье, его взаимоотношения с социумом все больше уходят из поля внимания </a:t>
            </a:r>
            <a:r>
              <a:rPr lang="ru-RU" dirty="0" smtClean="0"/>
              <a:t>специалистов».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4353</TotalTime>
  <Words>3407</Words>
  <Application>Microsoft Office PowerPoint</Application>
  <PresentationFormat>Экран (4:3)</PresentationFormat>
  <Paragraphs>313</Paragraphs>
  <Slides>51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РАЗРАБОТКА ДИАГНОСТИЧЕСКОГО ИНСТРУМЕНТАРИЯ ДЛЯ МОНИТОРИНГА СТАНОВЛЕНИЯ  СФЕРЫ ЖИЗНЕННОЙ КОМПЕТЕНЦИИ  ОБУЧАЮЩИХСЯ С ЗПР  И ЛЕГКОЙ УМСТВЕННОЙ ОТСТАЛОСТЬЮ</vt:lpstr>
      <vt:lpstr>Кафедра комплексной коррекции  нарушений детского развития</vt:lpstr>
      <vt:lpstr>                  </vt:lpstr>
      <vt:lpstr>                              </vt:lpstr>
      <vt:lpstr>                      </vt:lpstr>
      <vt:lpstr>Слайд 6</vt:lpstr>
      <vt:lpstr>Слайд 7</vt:lpstr>
      <vt:lpstr>Авторы Концепции Стандарта образования обучающихся  с ОВЗ: Н.Н. Малофеев, О.С. Никольская, О.И. Кукушкина,  Е.Л. Гончарова</vt:lpstr>
      <vt:lpstr>Н.Н. Малофеев, 1993 г.</vt:lpstr>
      <vt:lpstr>И.А. Коробейников, 2018 г.</vt:lpstr>
      <vt:lpstr>Слайд 11</vt:lpstr>
      <vt:lpstr>Слайд 12</vt:lpstr>
      <vt:lpstr>Слайд 13</vt:lpstr>
      <vt:lpstr>Типичные ошибки планирования</vt:lpstr>
      <vt:lpstr>Слайд 15</vt:lpstr>
      <vt:lpstr>Слайд 16</vt:lpstr>
      <vt:lpstr>Типичные ошибки деятельности</vt:lpstr>
      <vt:lpstr>Актуальные проблемы мониторинга  сферы жизненной компетенции</vt:lpstr>
      <vt:lpstr>Конструктор оценочных средств</vt:lpstr>
      <vt:lpstr>Шкалы экспертной оценки</vt:lpstr>
      <vt:lpstr>Слайд 21</vt:lpstr>
      <vt:lpstr>Слайд 22</vt:lpstr>
      <vt:lpstr>Овладение начальными навыками адаптации в динамично изменяющемся и развивающемся мире</vt:lpstr>
      <vt:lpstr>Сформированность социально одобряемого (этичного) поведения</vt:lpstr>
      <vt:lpstr>Предлагаемая формулировка в АООП</vt:lpstr>
      <vt:lpstr>РЕЗЮМЕ</vt:lpstr>
      <vt:lpstr>Экспериментально-педагогические ситуации</vt:lpstr>
      <vt:lpstr>Методическое пособие для учителя общеобразовательной школы  (И.А. Коробейников, Е.Л. Инденбаум)</vt:lpstr>
      <vt:lpstr>1. Осознание себя как гражданина России; формирование чувства гордости за свою Родину: дескрипторы</vt:lpstr>
      <vt:lpstr>Слайд 30</vt:lpstr>
      <vt:lpstr>Слайд 31</vt:lpstr>
      <vt:lpstr>2 этап</vt:lpstr>
      <vt:lpstr>3.  Сформированность адекватных представлений о собственных возможностях, о насущно необходимом жизнеобеспечении: дескрипторы</vt:lpstr>
      <vt:lpstr>Учится оценивать свои возможности  (смогу или не смогу, легко или трудно)</vt:lpstr>
      <vt:lpstr>Овладение социально-бытовыми навыками, используемыми в повседневной жизни (умение убирать на место вещи) Чтение 2 класс. К.Д. Ушинский «Всякой вещи свое место» Что перепутал первоклассник? Помоги ему убрать вещи на свое место. Расскажи, где хранятся вещи.</vt:lpstr>
      <vt:lpstr>Владение навыками коммуникации и принятыми нормами социального взаимодействия (возможность согласованно выполнять необходимые действия, умение объяснить)  Речевая практика 2 класс. «Дежурство» Мама попросила тебя и сестру (брата) распределить обязанности по уборке квартиры. Расскажи, кто, что будет делать.  </vt:lpstr>
      <vt:lpstr>Принятие и освоение социальной роли обучающегося, проявление социально значимых мотивов учебной деятельности (соблюдение школьных правил) Чтение 2 класс. В. Голявкин «Как я под партой сидел» Помоги второкласснику разобраться, что в школе хорошо, а что – плохо?</vt:lpstr>
      <vt:lpstr>Принятие и освоение социальной роли обучающегося, проявление социально значимых мотивов учебной деятельности (соблюдение школьных правил) Речевая практика 1 класс.  «Расскажи мне о школе!»  Тимофей и Игорь пришли на занятия в школу. Тимофей учится в этой школе с подготовительного класса, а Игорь только сейчас пришёл в  класс. Игорь попросил Тимофея рассказать о школьных правилах и правильно закончить предложения. Помоги Тимофею выбрать нужные слова.   Приходя в школу, всегда говори  (здравствуйте, до свидания). В школу нужно приходить (до звонка, после звонка).  Если хочешь ответить (подними руку, громко крикни). На уроке надо вести себя (тихо, громко).  </vt:lpstr>
      <vt:lpstr>Принятие и освоение социальной роли обучающегося, проявление социально значимых мотивов учебной деятельности (соблюдение школьных правил)     Твой знакомый дошкольник из соседней квартиры с нетерпением ждёт, когда пойдёт в школу. Особенно нравится ему твой портфель, в котором так много интересного. Покажи ему свой портфель, расскажи об учебных вещах.     </vt:lpstr>
      <vt:lpstr>Развитие этических чувств, проявление доброжелательности, эмоционально-нравственной отзывчивости и взаимопомощи, проявление сопереживания к чувствам других людей (понимание настроения человека, знание правил поведения с болеющим человеком).  Чтение 3 класс. А. Митта «Коля заболел».  Что чувствует Коля? Нарисуй его лицо.       Предложи Коле свою помощь. Выбери слова, которые могут его утешить?  Мы всегда с тобой. Хорошо, что ты болеешь. Ты обязательно скоро  поправишься. С нетерпением ждем тебя в классе. Когда тебя нет, мы радуемся.   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Благодарим за внимание!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Polzovatel</cp:lastModifiedBy>
  <cp:revision>205</cp:revision>
  <dcterms:created xsi:type="dcterms:W3CDTF">2018-09-09T13:25:05Z</dcterms:created>
  <dcterms:modified xsi:type="dcterms:W3CDTF">2018-09-14T00:35:34Z</dcterms:modified>
</cp:coreProperties>
</file>